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98" r:id="rId3"/>
    <p:sldMasterId id="2147483739" r:id="rId4"/>
  </p:sldMasterIdLst>
  <p:notesMasterIdLst>
    <p:notesMasterId r:id="rId36"/>
  </p:notesMasterIdLst>
  <p:handoutMasterIdLst>
    <p:handoutMasterId r:id="rId37"/>
  </p:handoutMasterIdLst>
  <p:sldIdLst>
    <p:sldId id="256" r:id="rId5"/>
    <p:sldId id="438" r:id="rId6"/>
    <p:sldId id="591" r:id="rId7"/>
    <p:sldId id="599" r:id="rId8"/>
    <p:sldId id="593" r:id="rId9"/>
    <p:sldId id="531" r:id="rId10"/>
    <p:sldId id="594" r:id="rId11"/>
    <p:sldId id="536" r:id="rId12"/>
    <p:sldId id="520" r:id="rId13"/>
    <p:sldId id="607" r:id="rId14"/>
    <p:sldId id="590" r:id="rId15"/>
    <p:sldId id="583" r:id="rId16"/>
    <p:sldId id="556" r:id="rId17"/>
    <p:sldId id="589" r:id="rId18"/>
    <p:sldId id="595" r:id="rId19"/>
    <p:sldId id="604" r:id="rId20"/>
    <p:sldId id="605" r:id="rId21"/>
    <p:sldId id="522" r:id="rId22"/>
    <p:sldId id="576" r:id="rId23"/>
    <p:sldId id="601" r:id="rId24"/>
    <p:sldId id="606" r:id="rId25"/>
    <p:sldId id="610" r:id="rId26"/>
    <p:sldId id="608" r:id="rId27"/>
    <p:sldId id="609" r:id="rId28"/>
    <p:sldId id="577" r:id="rId29"/>
    <p:sldId id="603" r:id="rId30"/>
    <p:sldId id="592" r:id="rId31"/>
    <p:sldId id="408" r:id="rId32"/>
    <p:sldId id="486" r:id="rId33"/>
    <p:sldId id="611" r:id="rId34"/>
    <p:sldId id="360"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B36"/>
    <a:srgbClr val="74A3D9"/>
    <a:srgbClr val="FFC100"/>
    <a:srgbClr val="FF3737"/>
    <a:srgbClr val="FFCC66"/>
    <a:srgbClr val="FFFFCC"/>
    <a:srgbClr val="FF9999"/>
    <a:srgbClr val="336699"/>
    <a:srgbClr val="000000"/>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7" autoAdjust="0"/>
    <p:restoredTop sz="86820" autoAdjust="0"/>
  </p:normalViewPr>
  <p:slideViewPr>
    <p:cSldViewPr>
      <p:cViewPr>
        <p:scale>
          <a:sx n="90" d="100"/>
          <a:sy n="90" d="100"/>
        </p:scale>
        <p:origin x="107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81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hamaco-pfs01.ist.1918.berkeley.edu\Monster\L-Eskenazi\Childrens%20center%20L\STAFF%20FOLDERS%20L\Bob%20G\pur\Monterey%20OP%20use%201992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'1992_mont'!$A$2</c:f>
              <c:strCache>
                <c:ptCount val="1"/>
                <c:pt idx="0">
                  <c:v>DIAZINON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'1992_mont'!$B$2:$M$2</c:f>
              <c:numCache>
                <c:formatCode>0</c:formatCode>
                <c:ptCount val="12"/>
                <c:pt idx="0">
                  <c:v>47172.324408</c:v>
                </c:pt>
                <c:pt idx="1">
                  <c:v>95168.65492474</c:v>
                </c:pt>
                <c:pt idx="2">
                  <c:v>64592.19280632</c:v>
                </c:pt>
                <c:pt idx="3">
                  <c:v>64631.49622838</c:v>
                </c:pt>
                <c:pt idx="4">
                  <c:v>124155.2766643</c:v>
                </c:pt>
                <c:pt idx="5">
                  <c:v>143435.94522892</c:v>
                </c:pt>
                <c:pt idx="6">
                  <c:v>172405.34584876</c:v>
                </c:pt>
                <c:pt idx="7">
                  <c:v>145092.58928898</c:v>
                </c:pt>
                <c:pt idx="8">
                  <c:v>118145.52545768</c:v>
                </c:pt>
                <c:pt idx="9">
                  <c:v>38367.0</c:v>
                </c:pt>
                <c:pt idx="10">
                  <c:v>19773.31817</c:v>
                </c:pt>
                <c:pt idx="11">
                  <c:v>3980.0</c:v>
                </c:pt>
              </c:numCache>
            </c:numRef>
          </c:val>
        </c:ser>
        <c:ser>
          <c:idx val="2"/>
          <c:order val="1"/>
          <c:tx>
            <c:strRef>
              <c:f>'1992_mont'!$A$3</c:f>
              <c:strCache>
                <c:ptCount val="1"/>
                <c:pt idx="0">
                  <c:v>MALATHION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'1992_mont'!$B$3:$M$3</c:f>
              <c:numCache>
                <c:formatCode>0</c:formatCode>
                <c:ptCount val="12"/>
                <c:pt idx="0">
                  <c:v>66605.76627299997</c:v>
                </c:pt>
                <c:pt idx="1">
                  <c:v>115075.2088864</c:v>
                </c:pt>
                <c:pt idx="2">
                  <c:v>86906.05580242998</c:v>
                </c:pt>
                <c:pt idx="3">
                  <c:v>48175.41079367</c:v>
                </c:pt>
                <c:pt idx="4">
                  <c:v>81753.20234971998</c:v>
                </c:pt>
                <c:pt idx="5">
                  <c:v>75986.17496955</c:v>
                </c:pt>
                <c:pt idx="6">
                  <c:v>87383.03693216998</c:v>
                </c:pt>
                <c:pt idx="7">
                  <c:v>37755.544855</c:v>
                </c:pt>
                <c:pt idx="8">
                  <c:v>74122.5502539</c:v>
                </c:pt>
                <c:pt idx="9">
                  <c:v>121021.0</c:v>
                </c:pt>
                <c:pt idx="10">
                  <c:v>80184.07196335</c:v>
                </c:pt>
                <c:pt idx="11">
                  <c:v>48953.0</c:v>
                </c:pt>
              </c:numCache>
            </c:numRef>
          </c:val>
        </c:ser>
        <c:ser>
          <c:idx val="3"/>
          <c:order val="2"/>
          <c:tx>
            <c:strRef>
              <c:f>'1992_mont'!$A$4</c:f>
              <c:strCache>
                <c:ptCount val="1"/>
                <c:pt idx="0">
                  <c:v>ACEPHATE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'1992_mont'!$B$4:$M$4</c:f>
              <c:numCache>
                <c:formatCode>0</c:formatCode>
                <c:ptCount val="12"/>
                <c:pt idx="0">
                  <c:v>91217.97289999998</c:v>
                </c:pt>
                <c:pt idx="1">
                  <c:v>100078.4263832</c:v>
                </c:pt>
                <c:pt idx="2">
                  <c:v>90662.08328119999</c:v>
                </c:pt>
                <c:pt idx="3">
                  <c:v>81321.044335</c:v>
                </c:pt>
                <c:pt idx="4">
                  <c:v>76543.26325459998</c:v>
                </c:pt>
                <c:pt idx="5">
                  <c:v>72612.79190719998</c:v>
                </c:pt>
                <c:pt idx="6">
                  <c:v>66568.8808598</c:v>
                </c:pt>
                <c:pt idx="7">
                  <c:v>44217.7208924</c:v>
                </c:pt>
                <c:pt idx="8">
                  <c:v>41558.4835278</c:v>
                </c:pt>
                <c:pt idx="9">
                  <c:v>31837.0</c:v>
                </c:pt>
                <c:pt idx="10">
                  <c:v>25066.0</c:v>
                </c:pt>
                <c:pt idx="11">
                  <c:v>21580.0</c:v>
                </c:pt>
              </c:numCache>
            </c:numRef>
          </c:val>
        </c:ser>
        <c:ser>
          <c:idx val="4"/>
          <c:order val="3"/>
          <c:tx>
            <c:strRef>
              <c:f>'1992_mont'!$A$5</c:f>
              <c:strCache>
                <c:ptCount val="1"/>
                <c:pt idx="0">
                  <c:v>CHLORPYRIFOS</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'1992_mont'!$B$5:$M$5</c:f>
              <c:numCache>
                <c:formatCode>0</c:formatCode>
                <c:ptCount val="12"/>
                <c:pt idx="0">
                  <c:v>81449.165342</c:v>
                </c:pt>
                <c:pt idx="1">
                  <c:v>90202.81238289</c:v>
                </c:pt>
                <c:pt idx="2">
                  <c:v>82057.10657050999</c:v>
                </c:pt>
                <c:pt idx="3">
                  <c:v>65359.85062132</c:v>
                </c:pt>
                <c:pt idx="4">
                  <c:v>55785.24346583999</c:v>
                </c:pt>
                <c:pt idx="5">
                  <c:v>53016.0859922</c:v>
                </c:pt>
                <c:pt idx="6">
                  <c:v>60896.0641688</c:v>
                </c:pt>
                <c:pt idx="7">
                  <c:v>62461.4728924</c:v>
                </c:pt>
                <c:pt idx="8">
                  <c:v>70788.1414071</c:v>
                </c:pt>
                <c:pt idx="9">
                  <c:v>49879.0</c:v>
                </c:pt>
                <c:pt idx="10">
                  <c:v>38284.4132744</c:v>
                </c:pt>
                <c:pt idx="11">
                  <c:v>12372.0</c:v>
                </c:pt>
              </c:numCache>
            </c:numRef>
          </c:val>
        </c:ser>
        <c:ser>
          <c:idx val="5"/>
          <c:order val="4"/>
          <c:tx>
            <c:strRef>
              <c:f>'1992_mont'!$A$6</c:f>
              <c:strCache>
                <c:ptCount val="1"/>
                <c:pt idx="0">
                  <c:v>OXYDEMETON-METHYL</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'1992_mont'!$B$6:$M$6</c:f>
              <c:numCache>
                <c:formatCode>0</c:formatCode>
                <c:ptCount val="12"/>
                <c:pt idx="0">
                  <c:v>49311.63</c:v>
                </c:pt>
                <c:pt idx="1">
                  <c:v>52464.464975</c:v>
                </c:pt>
                <c:pt idx="2">
                  <c:v>41521.048675</c:v>
                </c:pt>
                <c:pt idx="3">
                  <c:v>40333.23995</c:v>
                </c:pt>
                <c:pt idx="4">
                  <c:v>63286.362</c:v>
                </c:pt>
                <c:pt idx="5">
                  <c:v>60567.4421</c:v>
                </c:pt>
                <c:pt idx="6">
                  <c:v>64241.6277</c:v>
                </c:pt>
                <c:pt idx="7">
                  <c:v>71590.16659999998</c:v>
                </c:pt>
                <c:pt idx="8">
                  <c:v>80993.101625</c:v>
                </c:pt>
                <c:pt idx="9">
                  <c:v>50658.0</c:v>
                </c:pt>
                <c:pt idx="10">
                  <c:v>16155.24985</c:v>
                </c:pt>
                <c:pt idx="11">
                  <c:v>3392.0</c:v>
                </c:pt>
              </c:numCache>
            </c:numRef>
          </c:val>
        </c:ser>
        <c:ser>
          <c:idx val="6"/>
          <c:order val="5"/>
          <c:tx>
            <c:strRef>
              <c:f>'1992_mont'!$A$7</c:f>
              <c:strCache>
                <c:ptCount val="1"/>
                <c:pt idx="0">
                  <c:v>BENSULIDE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'1992_mont'!$B$7:$M$7</c:f>
              <c:numCache>
                <c:formatCode>0</c:formatCode>
                <c:ptCount val="12"/>
                <c:pt idx="0">
                  <c:v>771.3832</c:v>
                </c:pt>
                <c:pt idx="1">
                  <c:v>1786.536316</c:v>
                </c:pt>
                <c:pt idx="2">
                  <c:v>7531.211816</c:v>
                </c:pt>
                <c:pt idx="3">
                  <c:v>23386.2699</c:v>
                </c:pt>
                <c:pt idx="4">
                  <c:v>42561.2299565</c:v>
                </c:pt>
                <c:pt idx="5">
                  <c:v>30116.2479315</c:v>
                </c:pt>
                <c:pt idx="6">
                  <c:v>45510.7746645</c:v>
                </c:pt>
                <c:pt idx="7">
                  <c:v>82080.005562</c:v>
                </c:pt>
                <c:pt idx="8">
                  <c:v>79440.46967199999</c:v>
                </c:pt>
                <c:pt idx="9">
                  <c:v>75133.0</c:v>
                </c:pt>
                <c:pt idx="10">
                  <c:v>72073.76196500001</c:v>
                </c:pt>
                <c:pt idx="11">
                  <c:v>118548.0</c:v>
                </c:pt>
              </c:numCache>
            </c:numRef>
          </c:val>
        </c:ser>
        <c:ser>
          <c:idx val="7"/>
          <c:order val="6"/>
          <c:tx>
            <c:strRef>
              <c:f>'1992_mont'!$A$8</c:f>
              <c:strCache>
                <c:ptCount val="1"/>
                <c:pt idx="0">
                  <c:v>DIMETHOATE</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'1992_mont'!$B$8:$M$8</c:f>
              <c:numCache>
                <c:formatCode>0</c:formatCode>
                <c:ptCount val="12"/>
                <c:pt idx="0">
                  <c:v>39338.1304</c:v>
                </c:pt>
                <c:pt idx="1">
                  <c:v>46596.3774065</c:v>
                </c:pt>
                <c:pt idx="2">
                  <c:v>40645.39532459999</c:v>
                </c:pt>
                <c:pt idx="3">
                  <c:v>38336.950727</c:v>
                </c:pt>
                <c:pt idx="4">
                  <c:v>38500.11839100001</c:v>
                </c:pt>
                <c:pt idx="5">
                  <c:v>39555.1014365</c:v>
                </c:pt>
                <c:pt idx="6">
                  <c:v>44185.7981285</c:v>
                </c:pt>
                <c:pt idx="7">
                  <c:v>35686.0130025</c:v>
                </c:pt>
                <c:pt idx="8">
                  <c:v>27467.1669756</c:v>
                </c:pt>
                <c:pt idx="9">
                  <c:v>18340.0</c:v>
                </c:pt>
                <c:pt idx="10">
                  <c:v>11821.4716315</c:v>
                </c:pt>
                <c:pt idx="11">
                  <c:v>8515.0</c:v>
                </c:pt>
              </c:numCache>
            </c:numRef>
          </c:val>
        </c:ser>
        <c:ser>
          <c:idx val="8"/>
          <c:order val="7"/>
          <c:tx>
            <c:strRef>
              <c:f>'1992_mont'!$A$9</c:f>
              <c:strCache>
                <c:ptCount val="1"/>
                <c:pt idx="0">
                  <c:v>NALED</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'1992_mont'!$B$9:$M$9</c:f>
              <c:numCache>
                <c:formatCode>0</c:formatCode>
                <c:ptCount val="12"/>
                <c:pt idx="0">
                  <c:v>14836.6922</c:v>
                </c:pt>
                <c:pt idx="1">
                  <c:v>35452.491778</c:v>
                </c:pt>
                <c:pt idx="2">
                  <c:v>22888.31597</c:v>
                </c:pt>
                <c:pt idx="3">
                  <c:v>28224.975436</c:v>
                </c:pt>
                <c:pt idx="4">
                  <c:v>20882.384514</c:v>
                </c:pt>
                <c:pt idx="5">
                  <c:v>21990.316892</c:v>
                </c:pt>
                <c:pt idx="6">
                  <c:v>24634.91224</c:v>
                </c:pt>
                <c:pt idx="7">
                  <c:v>15512.6491425</c:v>
                </c:pt>
                <c:pt idx="8">
                  <c:v>21015.889176</c:v>
                </c:pt>
                <c:pt idx="9">
                  <c:v>26302.0</c:v>
                </c:pt>
                <c:pt idx="10">
                  <c:v>14532.492198</c:v>
                </c:pt>
                <c:pt idx="11">
                  <c:v>12772.0</c:v>
                </c:pt>
              </c:numCache>
            </c:numRef>
          </c:val>
        </c:ser>
        <c:ser>
          <c:idx val="9"/>
          <c:order val="8"/>
          <c:tx>
            <c:strRef>
              <c:f>'1992_mont'!$A$10</c:f>
              <c:strCache>
                <c:ptCount val="1"/>
                <c:pt idx="0">
                  <c:v>DISULFOTON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'1992_mont'!$B$10:$M$10</c:f>
              <c:numCache>
                <c:formatCode>0</c:formatCode>
                <c:ptCount val="12"/>
                <c:pt idx="0">
                  <c:v>54752.5884</c:v>
                </c:pt>
                <c:pt idx="1">
                  <c:v>30781.476008</c:v>
                </c:pt>
                <c:pt idx="2">
                  <c:v>22811.17684</c:v>
                </c:pt>
                <c:pt idx="3">
                  <c:v>18787.909245</c:v>
                </c:pt>
                <c:pt idx="4">
                  <c:v>13147.02294</c:v>
                </c:pt>
                <c:pt idx="5">
                  <c:v>11015.50011</c:v>
                </c:pt>
                <c:pt idx="6">
                  <c:v>12356.341595</c:v>
                </c:pt>
                <c:pt idx="7">
                  <c:v>4802.681555</c:v>
                </c:pt>
                <c:pt idx="8">
                  <c:v>2035.8061</c:v>
                </c:pt>
                <c:pt idx="9">
                  <c:v>2350.0</c:v>
                </c:pt>
                <c:pt idx="10">
                  <c:v>774.218335</c:v>
                </c:pt>
                <c:pt idx="11">
                  <c:v>1127.0</c:v>
                </c:pt>
              </c:numCache>
            </c:numRef>
          </c:val>
        </c:ser>
        <c:ser>
          <c:idx val="10"/>
          <c:order val="9"/>
          <c:tx>
            <c:strRef>
              <c:f>'1992_mont'!$A$11</c:f>
              <c:strCache>
                <c:ptCount val="1"/>
                <c:pt idx="0">
                  <c:v>MEVINPHOS</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'1992_mont'!$B$11:$M$11</c:f>
              <c:numCache>
                <c:formatCode>0</c:formatCode>
                <c:ptCount val="12"/>
                <c:pt idx="0">
                  <c:v>101365.31234</c:v>
                </c:pt>
                <c:pt idx="1">
                  <c:v>55622.2919565</c:v>
                </c:pt>
                <c:pt idx="2">
                  <c:v>25.0</c:v>
                </c:pt>
                <c:pt idx="3">
                  <c:v>0.0</c:v>
                </c:pt>
                <c:pt idx="4">
                  <c:v>0.0</c:v>
                </c:pt>
                <c:pt idx="5">
                  <c:v>0.0</c:v>
                </c:pt>
                <c:pt idx="6">
                  <c:v>0.0</c:v>
                </c:pt>
                <c:pt idx="7">
                  <c:v>0.0</c:v>
                </c:pt>
                <c:pt idx="8">
                  <c:v>0.0</c:v>
                </c:pt>
                <c:pt idx="9">
                  <c:v>0.0</c:v>
                </c:pt>
                <c:pt idx="10">
                  <c:v>0.0</c:v>
                </c:pt>
                <c:pt idx="11">
                  <c:v>0.0</c:v>
                </c:pt>
              </c:numCache>
            </c:numRef>
          </c:val>
        </c:ser>
        <c:ser>
          <c:idx val="11"/>
          <c:order val="10"/>
          <c:tx>
            <c:strRef>
              <c:f>'1992_mont'!$A$12</c:f>
              <c:strCache>
                <c:ptCount val="1"/>
                <c:pt idx="0">
                  <c:v>METHIDATHION</c:v>
                </c:pt>
              </c:strCache>
            </c:strRef>
          </c:tx>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'1992_mont'!$B$12:$M$12</c:f>
              <c:numCache>
                <c:formatCode>0</c:formatCode>
                <c:ptCount val="12"/>
                <c:pt idx="0">
                  <c:v>17423.7294</c:v>
                </c:pt>
                <c:pt idx="1">
                  <c:v>18742.7013268</c:v>
                </c:pt>
                <c:pt idx="2">
                  <c:v>18146.692196</c:v>
                </c:pt>
                <c:pt idx="3">
                  <c:v>14580.7575</c:v>
                </c:pt>
                <c:pt idx="4">
                  <c:v>15271.49</c:v>
                </c:pt>
                <c:pt idx="5">
                  <c:v>11903.2696864</c:v>
                </c:pt>
                <c:pt idx="6">
                  <c:v>11822.5868384</c:v>
                </c:pt>
                <c:pt idx="7">
                  <c:v>8504.6393736</c:v>
                </c:pt>
                <c:pt idx="8">
                  <c:v>11956.3857744</c:v>
                </c:pt>
                <c:pt idx="9">
                  <c:v>8140.0</c:v>
                </c:pt>
                <c:pt idx="10">
                  <c:v>9347.418082</c:v>
                </c:pt>
                <c:pt idx="11">
                  <c:v>2620.0</c:v>
                </c:pt>
              </c:numCache>
            </c:numRef>
          </c:val>
        </c:ser>
        <c:ser>
          <c:idx val="12"/>
          <c:order val="11"/>
          <c:tx>
            <c:strRef>
              <c:f>'1992_mont'!$A$13</c:f>
              <c:strCache>
                <c:ptCount val="1"/>
                <c:pt idx="0">
                  <c:v>FENAMIPHOS</c:v>
                </c:pt>
              </c:strCache>
            </c:strRef>
          </c:tx>
          <c:spPr>
            <a:ln w="25400">
              <a:noFill/>
            </a:ln>
          </c:spPr>
          <c:cat>
            <c:numRef>
              <c:f>'1992_mont'!$B$1:$M$1</c:f>
              <c:numCache>
                <c:formatCode>0</c:formatCode>
                <c:ptCount val="12"/>
                <c:pt idx="0">
                  <c:v>1992.0</c:v>
                </c:pt>
                <c:pt idx="1">
                  <c:v>1994.0</c:v>
                </c:pt>
                <c:pt idx="2">
                  <c:v>1996.0</c:v>
                </c:pt>
                <c:pt idx="3">
                  <c:v>1998.0</c:v>
                </c:pt>
                <c:pt idx="4">
                  <c:v>2000.0</c:v>
                </c:pt>
                <c:pt idx="5">
                  <c:v>2002.0</c:v>
                </c:pt>
                <c:pt idx="6">
                  <c:v>2004.0</c:v>
                </c:pt>
                <c:pt idx="7">
                  <c:v>2006.0</c:v>
                </c:pt>
                <c:pt idx="8">
                  <c:v>2008.0</c:v>
                </c:pt>
                <c:pt idx="9">
                  <c:v>2010.0</c:v>
                </c:pt>
                <c:pt idx="10" formatCode="General">
                  <c:v>2012.0</c:v>
                </c:pt>
                <c:pt idx="11" formatCode="General">
                  <c:v>2014.0</c:v>
                </c:pt>
              </c:numCache>
            </c:numRef>
          </c:cat>
          <c:val>
            <c:numRef>
              <c:f>'1992_mont'!$B$13:$M$13</c:f>
              <c:numCache>
                <c:formatCode>0</c:formatCode>
                <c:ptCount val="12"/>
                <c:pt idx="0">
                  <c:v>21270.811</c:v>
                </c:pt>
                <c:pt idx="1">
                  <c:v>26812.440795</c:v>
                </c:pt>
                <c:pt idx="2">
                  <c:v>19494.75678</c:v>
                </c:pt>
                <c:pt idx="3">
                  <c:v>6474.245205</c:v>
                </c:pt>
                <c:pt idx="4">
                  <c:v>2757.69347</c:v>
                </c:pt>
                <c:pt idx="5">
                  <c:v>7522.62602</c:v>
                </c:pt>
                <c:pt idx="6">
                  <c:v>4333.621010000001</c:v>
                </c:pt>
                <c:pt idx="7">
                  <c:v>2571.615175</c:v>
                </c:pt>
                <c:pt idx="8">
                  <c:v>245.54724</c:v>
                </c:pt>
                <c:pt idx="9">
                  <c:v>0.0</c:v>
                </c:pt>
                <c:pt idx="10">
                  <c:v>0.0</c:v>
                </c:pt>
                <c:pt idx="11">
                  <c:v>0.0</c:v>
                </c:pt>
              </c:numCache>
            </c:numRef>
          </c:val>
        </c:ser>
        <c:dLbls>
          <c:showLegendKey val="0"/>
          <c:showVal val="0"/>
          <c:showCatName val="0"/>
          <c:showSerName val="0"/>
          <c:showPercent val="0"/>
          <c:showBubbleSize val="0"/>
        </c:dLbls>
        <c:axId val="-1784058752"/>
        <c:axId val="-1791525328"/>
      </c:areaChart>
      <c:catAx>
        <c:axId val="-1784058752"/>
        <c:scaling>
          <c:orientation val="minMax"/>
        </c:scaling>
        <c:delete val="0"/>
        <c:axPos val="b"/>
        <c:numFmt formatCode="0" sourceLinked="1"/>
        <c:majorTickMark val="out"/>
        <c:minorTickMark val="none"/>
        <c:tickLblPos val="nextTo"/>
        <c:txPr>
          <a:bodyPr/>
          <a:lstStyle/>
          <a:p>
            <a:pPr>
              <a:defRPr sz="1200" b="1"/>
            </a:pPr>
            <a:endParaRPr lang="en-US"/>
          </a:p>
        </c:txPr>
        <c:crossAx val="-1791525328"/>
        <c:crosses val="autoZero"/>
        <c:auto val="1"/>
        <c:lblAlgn val="ctr"/>
        <c:lblOffset val="100"/>
        <c:noMultiLvlLbl val="0"/>
      </c:catAx>
      <c:valAx>
        <c:axId val="-1791525328"/>
        <c:scaling>
          <c:orientation val="minMax"/>
        </c:scaling>
        <c:delete val="0"/>
        <c:axPos val="l"/>
        <c:majorGridlines/>
        <c:title>
          <c:tx>
            <c:rich>
              <a:bodyPr rot="-5400000" vert="horz"/>
              <a:lstStyle/>
              <a:p>
                <a:pPr>
                  <a:defRPr sz="1600"/>
                </a:pPr>
                <a:r>
                  <a:rPr lang="en-US" sz="1600"/>
                  <a:t>Pounds</a:t>
                </a:r>
                <a:r>
                  <a:rPr lang="en-US" sz="1600" baseline="0"/>
                  <a:t> Applied</a:t>
                </a:r>
                <a:endParaRPr lang="en-US" sz="1600"/>
              </a:p>
            </c:rich>
          </c:tx>
          <c:overlay val="0"/>
        </c:title>
        <c:numFmt formatCode="#,##0" sourceLinked="0"/>
        <c:majorTickMark val="out"/>
        <c:minorTickMark val="none"/>
        <c:tickLblPos val="nextTo"/>
        <c:txPr>
          <a:bodyPr/>
          <a:lstStyle/>
          <a:p>
            <a:pPr>
              <a:defRPr sz="1200" b="1"/>
            </a:pPr>
            <a:endParaRPr lang="en-US"/>
          </a:p>
        </c:txPr>
        <c:crossAx val="-1784058752"/>
        <c:crosses val="autoZero"/>
        <c:crossBetween val="midCat"/>
      </c:valAx>
    </c:plotArea>
    <c:legend>
      <c:legendPos val="r"/>
      <c:overlay val="0"/>
      <c:txPr>
        <a:bodyPr/>
        <a:lstStyle/>
        <a:p>
          <a:pPr>
            <a:defRPr sz="1200"/>
          </a:pPr>
          <a:endParaRPr lang="en-US"/>
        </a:p>
      </c:txPr>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D2F9A5B5-6819-416E-9958-151D999B81B9}" type="datetimeFigureOut">
              <a:rPr lang="en-US" smtClean="0"/>
              <a:t>6/28/17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047516DF-AE4C-4C6A-AE5D-DFB0F730D354}" type="slidenum">
              <a:rPr lang="en-US" smtClean="0"/>
              <a:t>‹#›</a:t>
            </a:fld>
            <a:endParaRPr lang="en-US"/>
          </a:p>
        </p:txBody>
      </p:sp>
    </p:spTree>
    <p:extLst>
      <p:ext uri="{BB962C8B-B14F-4D97-AF65-F5344CB8AC3E}">
        <p14:creationId xmlns:p14="http://schemas.microsoft.com/office/powerpoint/2010/main" val="115901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F7DFE7A-86A3-4E76-89B2-E75511EDBAB4}" type="datetimeFigureOut">
              <a:rPr lang="en-US" smtClean="0"/>
              <a:pPr/>
              <a:t>6/28/17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559AFD7-423B-41CF-A63C-7E697D65BBE1}" type="slidenum">
              <a:rPr lang="en-US" smtClean="0"/>
              <a:pPr/>
              <a:t>‹#›</a:t>
            </a:fld>
            <a:endParaRPr lang="en-US"/>
          </a:p>
        </p:txBody>
      </p:sp>
    </p:spTree>
    <p:extLst>
      <p:ext uri="{BB962C8B-B14F-4D97-AF65-F5344CB8AC3E}">
        <p14:creationId xmlns:p14="http://schemas.microsoft.com/office/powerpoint/2010/main" val="48381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a:t>
            </a:fld>
            <a:endParaRPr lang="en-US"/>
          </a:p>
        </p:txBody>
      </p:sp>
    </p:spTree>
    <p:extLst>
      <p:ext uri="{BB962C8B-B14F-4D97-AF65-F5344CB8AC3E}">
        <p14:creationId xmlns:p14="http://schemas.microsoft.com/office/powerpoint/2010/main" val="340489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studies have approximated use based on area within buffer around home. In this example, the buffer radius is 1,000 meters. Total </a:t>
            </a:r>
            <a:r>
              <a:rPr lang="en-US" baseline="0" dirty="0" err="1" smtClean="0"/>
              <a:t>Mn</a:t>
            </a:r>
            <a:r>
              <a:rPr lang="en-US" baseline="0" dirty="0" smtClean="0"/>
              <a:t>-fungicide use during prenatal period was 1,200 kg, but adjusting for proportion of area within 1,000 meters the amount is 83 kg.</a:t>
            </a:r>
            <a:endParaRPr lang="en-US" dirty="0"/>
          </a:p>
        </p:txBody>
      </p:sp>
      <p:sp>
        <p:nvSpPr>
          <p:cNvPr id="4" name="Slide Number Placeholder 3"/>
          <p:cNvSpPr>
            <a:spLocks noGrp="1"/>
          </p:cNvSpPr>
          <p:nvPr>
            <p:ph type="sldNum" sz="quarter" idx="10"/>
          </p:nvPr>
        </p:nvSpPr>
        <p:spPr/>
        <p:txBody>
          <a:bodyPr/>
          <a:lstStyle/>
          <a:p>
            <a:fld id="{C159C928-B902-4995-B43B-0E84336294B9}" type="slidenum">
              <a:rPr lang="en-US" smtClean="0"/>
              <a:t>6</a:t>
            </a:fld>
            <a:endParaRPr lang="en-US"/>
          </a:p>
        </p:txBody>
      </p:sp>
    </p:spTree>
    <p:extLst>
      <p:ext uri="{BB962C8B-B14F-4D97-AF65-F5344CB8AC3E}">
        <p14:creationId xmlns:p14="http://schemas.microsoft.com/office/powerpoint/2010/main" val="53054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here is measured by IQ Points </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8</a:t>
            </a:fld>
            <a:endParaRPr lang="en-US"/>
          </a:p>
        </p:txBody>
      </p:sp>
    </p:spTree>
    <p:extLst>
      <p:ext uri="{BB962C8B-B14F-4D97-AF65-F5344CB8AC3E}">
        <p14:creationId xmlns:p14="http://schemas.microsoft.com/office/powerpoint/2010/main" val="183426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rgbClr val="FF0000"/>
                </a:solidFill>
              </a:rPr>
              <a:t>CONSIDER CUTTING</a:t>
            </a:r>
          </a:p>
          <a:p>
            <a:r>
              <a:rPr lang="en-US" dirty="0" smtClean="0"/>
              <a:t>Note:</a:t>
            </a:r>
            <a:r>
              <a:rPr lang="en-US" baseline="0" dirty="0" smtClean="0"/>
              <a:t>  acephate is low </a:t>
            </a:r>
            <a:r>
              <a:rPr lang="en-US" baseline="0" dirty="0" err="1" smtClean="0"/>
              <a:t>tox</a:t>
            </a:r>
            <a:r>
              <a:rPr lang="en-US" baseline="0" dirty="0" smtClean="0"/>
              <a:t>, but highly correlated with oxydemeton methyl.  The graph show diazinon is high, but less toxic than chlorpyrifos. Eric’s analysis a little broader. Here pattern suggestive but not </a:t>
            </a:r>
            <a:r>
              <a:rPr lang="en-US" baseline="0" dirty="0" err="1" smtClean="0"/>
              <a:t>unifor</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9</a:t>
            </a:fld>
            <a:endParaRPr lang="en-US"/>
          </a:p>
        </p:txBody>
      </p:sp>
    </p:spTree>
    <p:extLst>
      <p:ext uri="{BB962C8B-B14F-4D97-AF65-F5344CB8AC3E}">
        <p14:creationId xmlns:p14="http://schemas.microsoft.com/office/powerpoint/2010/main" val="321880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rPr>
              <a:t>Verbal IQ at 7Y.  </a:t>
            </a:r>
          </a:p>
          <a:p>
            <a:r>
              <a:rPr lang="en-US" sz="1200" dirty="0" smtClean="0">
                <a:latin typeface="Calibri" panose="020F0502020204030204" pitchFamily="34" charset="0"/>
              </a:rPr>
              <a:t>Controlling for </a:t>
            </a:r>
            <a:r>
              <a:rPr lang="en-US" sz="1200" dirty="0" smtClean="0">
                <a:latin typeface="Calibri" panose="020F0502020204030204" pitchFamily="34" charset="0"/>
                <a:cs typeface="Calibri"/>
              </a:rPr>
              <a:t>maternal IQ score and language of neurological assessment</a:t>
            </a:r>
          </a:p>
          <a:p>
            <a:r>
              <a:rPr lang="en-US" sz="1200" dirty="0" smtClean="0">
                <a:latin typeface="Calibri" panose="020F0502020204030204" pitchFamily="34" charset="0"/>
              </a:rPr>
              <a:t>Positive learning environment includes: having</a:t>
            </a:r>
            <a:r>
              <a:rPr lang="en-US" sz="1200" baseline="0" dirty="0" smtClean="0">
                <a:latin typeface="Calibri" panose="020F0502020204030204" pitchFamily="34" charset="0"/>
              </a:rPr>
              <a:t> stacking blocks, etc. </a:t>
            </a:r>
            <a:endParaRPr lang="en-US" sz="12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13</a:t>
            </a:fld>
            <a:endParaRPr lang="en-US"/>
          </a:p>
        </p:txBody>
      </p:sp>
    </p:spTree>
    <p:extLst>
      <p:ext uri="{BB962C8B-B14F-4D97-AF65-F5344CB8AC3E}">
        <p14:creationId xmlns:p14="http://schemas.microsoft.com/office/powerpoint/2010/main" val="13409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Char needs clarification if this is monthly in CA or yearly</a:t>
            </a:r>
            <a:r>
              <a:rPr lang="en-US" baseline="0" dirty="0" smtClean="0"/>
              <a:t> in </a:t>
            </a:r>
            <a:r>
              <a:rPr lang="en-US" baseline="0" dirty="0" err="1" smtClean="0"/>
              <a:t>monetey</a:t>
            </a:r>
            <a:r>
              <a:rPr lang="en-US" baseline="0" dirty="0" smtClean="0"/>
              <a:t> county/</a:t>
            </a:r>
            <a:r>
              <a:rPr lang="en-US" baseline="0" dirty="0" err="1" smtClean="0"/>
              <a:t>salinas</a:t>
            </a:r>
            <a:r>
              <a:rPr lang="en-US" baseline="0" dirty="0" smtClean="0"/>
              <a:t> valley </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14</a:t>
            </a:fld>
            <a:endParaRPr lang="en-US"/>
          </a:p>
        </p:txBody>
      </p:sp>
    </p:spTree>
    <p:extLst>
      <p:ext uri="{BB962C8B-B14F-4D97-AF65-F5344CB8AC3E}">
        <p14:creationId xmlns:p14="http://schemas.microsoft.com/office/powerpoint/2010/main" val="290209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Phthalates: often in perfume, shower curtains, and floor tiles</a:t>
            </a:r>
          </a:p>
          <a:p>
            <a:r>
              <a:rPr lang="en-US" dirty="0" smtClean="0"/>
              <a:t>Flame Retardants: often found in upholstered furniture</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17</a:t>
            </a:fld>
            <a:endParaRPr lang="en-US"/>
          </a:p>
        </p:txBody>
      </p:sp>
    </p:spTree>
    <p:extLst>
      <p:ext uri="{BB962C8B-B14F-4D97-AF65-F5344CB8AC3E}">
        <p14:creationId xmlns:p14="http://schemas.microsoft.com/office/powerpoint/2010/main" val="183385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rPr>
              <a:t>Don’t worry:  it isn’t dangerous– it’s even used in research with newborns! </a:t>
            </a:r>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20</a:t>
            </a:fld>
            <a:endParaRPr lang="en-US"/>
          </a:p>
        </p:txBody>
      </p:sp>
    </p:spTree>
    <p:extLst>
      <p:ext uri="{BB962C8B-B14F-4D97-AF65-F5344CB8AC3E}">
        <p14:creationId xmlns:p14="http://schemas.microsoft.com/office/powerpoint/2010/main" val="33591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rPr>
              <a:t>Verbal IQ at 7Y.  </a:t>
            </a:r>
          </a:p>
          <a:p>
            <a:r>
              <a:rPr lang="en-US" sz="1200" dirty="0" smtClean="0">
                <a:latin typeface="Calibri" panose="020F0502020204030204" pitchFamily="34" charset="0"/>
              </a:rPr>
              <a:t>Controlling for </a:t>
            </a:r>
            <a:r>
              <a:rPr lang="en-US" sz="1200" dirty="0" smtClean="0">
                <a:latin typeface="Calibri" panose="020F0502020204030204" pitchFamily="34" charset="0"/>
                <a:cs typeface="Calibri"/>
              </a:rPr>
              <a:t>maternal IQ score and language of neurological assessment</a:t>
            </a:r>
            <a:endParaRPr lang="en-US" sz="12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559AFD7-423B-41CF-A63C-7E697D65BBE1}" type="slidenum">
              <a:rPr lang="en-US" smtClean="0"/>
              <a:pPr/>
              <a:t>21</a:t>
            </a:fld>
            <a:endParaRPr lang="en-US"/>
          </a:p>
        </p:txBody>
      </p:sp>
    </p:spTree>
    <p:extLst>
      <p:ext uri="{BB962C8B-B14F-4D97-AF65-F5344CB8AC3E}">
        <p14:creationId xmlns:p14="http://schemas.microsoft.com/office/powerpoint/2010/main" val="134096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34299405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37727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315775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C5A50C17-5E76-4F83-939D-15854F9A5D94}" type="datetimeFigureOut">
              <a:rPr lang="en-US" smtClean="0"/>
              <a:pPr/>
              <a:t>6/28/17</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Tree>
    <p:extLst>
      <p:ext uri="{BB962C8B-B14F-4D97-AF65-F5344CB8AC3E}">
        <p14:creationId xmlns:p14="http://schemas.microsoft.com/office/powerpoint/2010/main" val="317714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C5A50C17-5E76-4F83-939D-15854F9A5D94}" type="datetimeFigureOut">
              <a:rPr lang="en-US" smtClean="0"/>
              <a:pPr/>
              <a:t>6/28/17</a:t>
            </a:fld>
            <a:endParaRPr lang="en-US"/>
          </a:p>
        </p:txBody>
      </p:sp>
      <p:sp>
        <p:nvSpPr>
          <p:cNvPr id="11" name="Footer Placeholder 4"/>
          <p:cNvSpPr>
            <a:spLocks noGrp="1"/>
          </p:cNvSpPr>
          <p:nvPr>
            <p:ph type="ftr" sz="quarter" idx="17"/>
          </p:nvPr>
        </p:nvSpPr>
        <p:spPr/>
        <p:txBody>
          <a:bodyPr/>
          <a:lstStyle>
            <a:lvl1pPr>
              <a:defRPr/>
            </a:lvl1pPr>
          </a:lstStyle>
          <a:p>
            <a:endParaRPr lang="en-US"/>
          </a:p>
        </p:txBody>
      </p:sp>
    </p:spTree>
    <p:extLst>
      <p:ext uri="{BB962C8B-B14F-4D97-AF65-F5344CB8AC3E}">
        <p14:creationId xmlns:p14="http://schemas.microsoft.com/office/powerpoint/2010/main" val="243354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58382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81986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a:lvl1pPr>
          </a:lstStyle>
          <a:p>
            <a:fld id="{C5A50C17-5E76-4F83-939D-15854F9A5D94}" type="datetimeFigureOut">
              <a:rPr lang="en-US" smtClean="0"/>
              <a:pPr/>
              <a:t>6/28/17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defRPr>
            </a:lvl1pPr>
          </a:lstStyle>
          <a:p>
            <a:endParaRPr lang="en-US"/>
          </a:p>
        </p:txBody>
      </p:sp>
      <p:sp>
        <p:nvSpPr>
          <p:cNvPr id="5" name="Slide Number Placeholder 4"/>
          <p:cNvSpPr>
            <a:spLocks noGrp="1"/>
          </p:cNvSpPr>
          <p:nvPr>
            <p:ph type="sldNum" sz="quarter" idx="12"/>
          </p:nvPr>
        </p:nvSpPr>
        <p:spPr/>
        <p:txBody>
          <a:bodyPr/>
          <a:lstStyle>
            <a:lvl1pPr>
              <a:defRPr b="1"/>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199951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554038"/>
            <a:ext cx="8494714" cy="914400"/>
          </a:xfrm>
          <a:prstGeom prst="rect">
            <a:avLst/>
          </a:prstGeom>
        </p:spPr>
        <p:txBody>
          <a:bodyPr/>
          <a:lstStyle>
            <a:lvl1pPr>
              <a:defRPr>
                <a:latin typeface="Calibri" panose="020F0502020204030204"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6711534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405625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32402-0B0B-4393-8795-0976373BCA76}" type="datetimeFigureOut">
              <a:rPr lang="en-US" smtClean="0"/>
              <a:t>6/28/17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8A245-908A-488D-B14D-A81FD89941C8}" type="slidenum">
              <a:rPr lang="en-US" smtClean="0"/>
              <a:t>‹#›</a:t>
            </a:fld>
            <a:endParaRPr lang="en-US"/>
          </a:p>
        </p:txBody>
      </p:sp>
    </p:spTree>
    <p:extLst>
      <p:ext uri="{BB962C8B-B14F-4D97-AF65-F5344CB8AC3E}">
        <p14:creationId xmlns:p14="http://schemas.microsoft.com/office/powerpoint/2010/main" val="824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
        <p:nvSpPr>
          <p:cNvPr id="7"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dirty="0">
              <a:solidFill>
                <a:srgbClr val="000000"/>
              </a:solidFill>
              <a:latin typeface="Century Gothic"/>
              <a:ea typeface="ＭＳ Ｐゴシック" charset="0"/>
              <a:cs typeface="ＭＳ Ｐゴシック" charset="0"/>
            </a:endParaRPr>
          </a:p>
        </p:txBody>
      </p:sp>
      <p:pic>
        <p:nvPicPr>
          <p:cNvPr id="8"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6875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
        <p:nvSpPr>
          <p:cNvPr id="7"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dirty="0">
              <a:solidFill>
                <a:srgbClr val="000000"/>
              </a:solidFill>
              <a:latin typeface="Century Gothic"/>
              <a:ea typeface="ＭＳ Ｐゴシック" charset="0"/>
              <a:cs typeface="ＭＳ Ｐゴシック" charset="0"/>
            </a:endParaRPr>
          </a:p>
        </p:txBody>
      </p:sp>
      <p:pic>
        <p:nvPicPr>
          <p:cNvPr id="8"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2627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1805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953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69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2095950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31340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
        <p:nvSpPr>
          <p:cNvPr id="5" name="Line 6"/>
          <p:cNvSpPr>
            <a:spLocks noChangeShapeType="1"/>
          </p:cNvSpPr>
          <p:nvPr userDrawn="1"/>
        </p:nvSpPr>
        <p:spPr bwMode="auto">
          <a:xfrm>
            <a:off x="457200" y="6477000"/>
            <a:ext cx="6934200"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US" b="1" dirty="0">
              <a:solidFill>
                <a:srgbClr val="000000"/>
              </a:solidFill>
              <a:latin typeface="Century Gothic"/>
              <a:ea typeface="ＭＳ Ｐゴシック" charset="0"/>
              <a:cs typeface="ＭＳ Ｐゴシック" charset="0"/>
            </a:endParaRPr>
          </a:p>
        </p:txBody>
      </p:sp>
      <p:pic>
        <p:nvPicPr>
          <p:cNvPr id="6" name="Content Placeholder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6011863"/>
            <a:ext cx="1066800" cy="693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9105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7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8936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96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entury Gothic"/>
              </a:defRPr>
            </a:lvl1pPr>
          </a:lstStyle>
          <a:p>
            <a:fld id="{AB30F57A-5C55-4106-A017-6268F6CA58F2}" type="datetimeFigureOut">
              <a:rPr lang="en-US" smtClean="0">
                <a:solidFill>
                  <a:prstClr val="black">
                    <a:tint val="75000"/>
                  </a:prstClr>
                </a:solidFill>
              </a:rPr>
              <a:pPr/>
              <a:t>6/28/17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a:defRPr>
            </a:lvl1pPr>
          </a:lstStyle>
          <a:p>
            <a:fld id="{36FB8456-F8F3-4DA4-A550-D23C736ED1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8116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atin typeface="Century Gothic"/>
              </a:defRPr>
            </a:lvl1pPr>
          </a:lstStyle>
          <a:p>
            <a:pPr>
              <a:defRPr/>
            </a:pPr>
            <a:endParaRPr lang="en-US" dirty="0">
              <a:solidFill>
                <a:prstClr val="black">
                  <a:tint val="75000"/>
                </a:prstClr>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atin typeface="Century Gothic"/>
              </a:defRPr>
            </a:lvl1pPr>
          </a:lstStyle>
          <a:p>
            <a:pPr>
              <a:defRPr/>
            </a:pPr>
            <a:endParaRPr lang="en-US" dirty="0">
              <a:solidFill>
                <a:prstClr val="black">
                  <a:tint val="75000"/>
                </a:prstClr>
              </a:solidFill>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atin typeface="Century Gothic"/>
              </a:defRPr>
            </a:lvl1pPr>
          </a:lstStyle>
          <a:p>
            <a:pPr>
              <a:defRPr/>
            </a:pPr>
            <a:fld id="{8D065EA8-DBED-41B5-B72D-A9190E3988F3}" type="slidenum">
              <a:rPr lang="es-CO" smtClean="0">
                <a:solidFill>
                  <a:prstClr val="black">
                    <a:tint val="75000"/>
                  </a:prstClr>
                </a:solidFill>
              </a:rPr>
              <a:pPr>
                <a:defRPr/>
              </a:pPr>
              <a:t>‹#›</a:t>
            </a:fld>
            <a:endParaRPr lang="es-CO" dirty="0">
              <a:solidFill>
                <a:prstClr val="black">
                  <a:tint val="75000"/>
                </a:prstClr>
              </a:solidFill>
            </a:endParaRPr>
          </a:p>
        </p:txBody>
      </p:sp>
    </p:spTree>
    <p:extLst>
      <p:ext uri="{BB962C8B-B14F-4D97-AF65-F5344CB8AC3E}">
        <p14:creationId xmlns:p14="http://schemas.microsoft.com/office/powerpoint/2010/main" val="3786501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p:txBody>
          <a:bodyPr rtlCol="0"/>
          <a:lstStyle>
            <a:lvl1pPr fontAlgn="base">
              <a:spcBef>
                <a:spcPct val="0"/>
              </a:spcBef>
              <a:spcAft>
                <a:spcPct val="0"/>
              </a:spcAft>
              <a:defRPr b="1">
                <a:solidFill>
                  <a:prstClr val="black">
                    <a:tint val="75000"/>
                  </a:prstClr>
                </a:solidFill>
                <a:latin typeface="Century Gothic"/>
                <a:ea typeface="ＭＳ Ｐゴシック" charset="0"/>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b="1">
                <a:latin typeface="Century Gothic"/>
                <a:ea typeface="ＭＳ Ｐゴシック" charset="0"/>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b="1">
                <a:latin typeface="Century Gothic"/>
              </a:defRPr>
            </a:lvl1pPr>
          </a:lstStyle>
          <a:p>
            <a:pPr>
              <a:defRPr/>
            </a:pPr>
            <a:fld id="{223B4B46-2416-E741-938F-6E9287EBE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7863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0C4C629-BB93-493A-B4BA-219A1831C8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50338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4E08C7-7A3C-FB45-A902-482D447ADC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84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70736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0697014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fld id="{11AB7F15-A66A-CF49-B68B-52713F6147CF}" type="datetimeFigureOut">
              <a:rPr lang="en-US"/>
              <a:pPr/>
              <a:t>6/28/17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763B3DB5-1B93-8B4C-ACCD-A5B301BBE59A}" type="slidenum">
              <a:rPr lang="en-US"/>
              <a:pPr/>
              <a:t>‹#›</a:t>
            </a:fld>
            <a:endParaRPr lang="en-US"/>
          </a:p>
        </p:txBody>
      </p:sp>
    </p:spTree>
    <p:extLst>
      <p:ext uri="{BB962C8B-B14F-4D97-AF65-F5344CB8AC3E}">
        <p14:creationId xmlns:p14="http://schemas.microsoft.com/office/powerpoint/2010/main" val="17214401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554038"/>
            <a:ext cx="8494714" cy="91440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449CA129-FA5F-1E46-B048-3618D56490DB}" type="datetimeFigureOut">
              <a:rPr lang="en-US"/>
              <a:pPr/>
              <a:t>6/28/17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3C41ABC7-91BA-9E42-8E1F-CC346B234C82}" type="slidenum">
              <a:rPr lang="en-US"/>
              <a:pPr/>
              <a:t>‹#›</a:t>
            </a:fld>
            <a:endParaRPr lang="en-US"/>
          </a:p>
        </p:txBody>
      </p:sp>
    </p:spTree>
    <p:extLst>
      <p:ext uri="{BB962C8B-B14F-4D97-AF65-F5344CB8AC3E}">
        <p14:creationId xmlns:p14="http://schemas.microsoft.com/office/powerpoint/2010/main" val="39441765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CC166C0E-0335-1D44-A4FB-6905D4E96CF6}" type="datetimeFigureOut">
              <a:rPr lang="en-US"/>
              <a:pPr/>
              <a:t>6/28/17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394093212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70736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5B8379-9AF3-8841-A8E7-21D991483F47}" type="datetimeFigureOut">
              <a:rPr lang="en-US"/>
              <a:pPr/>
              <a:t>6/28/17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598F7A52-5F32-9341-9F29-C06811CAD623}" type="slidenum">
              <a:rPr lang="en-US"/>
              <a:pPr/>
              <a:t>‹#›</a:t>
            </a:fld>
            <a:endParaRPr lang="en-US"/>
          </a:p>
        </p:txBody>
      </p:sp>
    </p:spTree>
    <p:extLst>
      <p:ext uri="{BB962C8B-B14F-4D97-AF65-F5344CB8AC3E}">
        <p14:creationId xmlns:p14="http://schemas.microsoft.com/office/powerpoint/2010/main" val="1054034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21E6AFD4-6954-CB41-8D77-AEAF7EE8F8E9}"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1938F005-E8BB-F246-8781-AC9D90C6BC73}" type="slidenum">
              <a:rPr lang="en-US"/>
              <a:pPr/>
              <a:t>‹#›</a:t>
            </a:fld>
            <a:endParaRPr lang="en-US"/>
          </a:p>
        </p:txBody>
      </p:sp>
    </p:spTree>
    <p:extLst>
      <p:ext uri="{BB962C8B-B14F-4D97-AF65-F5344CB8AC3E}">
        <p14:creationId xmlns:p14="http://schemas.microsoft.com/office/powerpoint/2010/main" val="20107384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13" name="Date Placeholder 6"/>
          <p:cNvSpPr>
            <a:spLocks noGrp="1"/>
          </p:cNvSpPr>
          <p:nvPr>
            <p:ph type="dt" sz="half" idx="10"/>
          </p:nvPr>
        </p:nvSpPr>
        <p:spPr/>
        <p:txBody>
          <a:bodyPr/>
          <a:lstStyle>
            <a:lvl1pPr>
              <a:defRPr/>
            </a:lvl1pPr>
          </a:lstStyle>
          <a:p>
            <a:fld id="{9DC326FC-27A8-0543-82E4-F5D44FB589E4}" type="datetimeFigureOut">
              <a:rPr lang="en-US"/>
              <a:pPr/>
              <a:t>6/28/17</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15" name="Slide Number Placeholder 8"/>
          <p:cNvSpPr>
            <a:spLocks noGrp="1"/>
          </p:cNvSpPr>
          <p:nvPr>
            <p:ph type="sldNum" sz="quarter" idx="12"/>
          </p:nvPr>
        </p:nvSpPr>
        <p:spPr/>
        <p:txBody>
          <a:bodyPr/>
          <a:lstStyle>
            <a:lvl1pPr>
              <a:defRPr/>
            </a:lvl1pPr>
          </a:lstStyle>
          <a:p>
            <a:fld id="{DF383E60-6904-5540-8DF5-820E4E265197}" type="slidenum">
              <a:rPr lang="en-US"/>
              <a:pPr/>
              <a:t>‹#›</a:t>
            </a:fld>
            <a:endParaRPr lang="en-US"/>
          </a:p>
        </p:txBody>
      </p:sp>
    </p:spTree>
    <p:extLst>
      <p:ext uri="{BB962C8B-B14F-4D97-AF65-F5344CB8AC3E}">
        <p14:creationId xmlns:p14="http://schemas.microsoft.com/office/powerpoint/2010/main" val="1827685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3E520DE8-9F9E-F24F-AC3C-82D6D510537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BBDB9469-786B-044A-980D-81C8F631FB9D}" type="slidenum">
              <a:rPr lang="en-US"/>
              <a:pPr/>
              <a:t>‹#›</a:t>
            </a:fld>
            <a:endParaRPr lang="en-US"/>
          </a:p>
        </p:txBody>
      </p:sp>
    </p:spTree>
    <p:extLst>
      <p:ext uri="{BB962C8B-B14F-4D97-AF65-F5344CB8AC3E}">
        <p14:creationId xmlns:p14="http://schemas.microsoft.com/office/powerpoint/2010/main" val="2542636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F100694C-B255-B643-9861-69950B69E281}"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8" name="Slide Number Placeholder 5"/>
          <p:cNvSpPr>
            <a:spLocks noGrp="1"/>
          </p:cNvSpPr>
          <p:nvPr>
            <p:ph type="sldNum" sz="quarter" idx="12"/>
          </p:nvPr>
        </p:nvSpPr>
        <p:spPr/>
        <p:txBody>
          <a:bodyPr/>
          <a:lstStyle>
            <a:lvl1pPr>
              <a:defRPr/>
            </a:lvl1pPr>
          </a:lstStyle>
          <a:p>
            <a:fld id="{30EC67A6-3A39-EE4C-A0AC-B143416A5932}" type="slidenum">
              <a:rPr lang="en-US"/>
              <a:pPr/>
              <a:t>‹#›</a:t>
            </a:fld>
            <a:endParaRPr lang="en-US"/>
          </a:p>
        </p:txBody>
      </p:sp>
    </p:spTree>
    <p:extLst>
      <p:ext uri="{BB962C8B-B14F-4D97-AF65-F5344CB8AC3E}">
        <p14:creationId xmlns:p14="http://schemas.microsoft.com/office/powerpoint/2010/main" val="994827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11A0724-19D1-6346-A23E-6B08B04D6544}"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7862B941-A771-254D-A807-59B397AE5300}" type="slidenum">
              <a:rPr lang="en-US"/>
              <a:pPr/>
              <a:t>‹#›</a:t>
            </a:fld>
            <a:endParaRPr lang="en-US"/>
          </a:p>
        </p:txBody>
      </p:sp>
    </p:spTree>
    <p:extLst>
      <p:ext uri="{BB962C8B-B14F-4D97-AF65-F5344CB8AC3E}">
        <p14:creationId xmlns:p14="http://schemas.microsoft.com/office/powerpoint/2010/main" val="188349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E9A94A2-8681-5545-8579-4829BA23AB14}" type="datetimeFigureOut">
              <a:rPr lang="en-US"/>
              <a:pPr/>
              <a:t>6/28/17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Slide Number Placeholder 5"/>
          <p:cNvSpPr>
            <a:spLocks noGrp="1"/>
          </p:cNvSpPr>
          <p:nvPr>
            <p:ph type="sldNum" sz="quarter" idx="12"/>
          </p:nvPr>
        </p:nvSpPr>
        <p:spPr/>
        <p:txBody>
          <a:bodyPr/>
          <a:lstStyle>
            <a:lvl1pPr>
              <a:defRPr/>
            </a:lvl1pPr>
          </a:lstStyle>
          <a:p>
            <a:fld id="{445B0B1D-4C93-D147-9B3B-A59023C9E123}" type="slidenum">
              <a:rPr lang="en-US"/>
              <a:pPr/>
              <a:t>‹#›</a:t>
            </a:fld>
            <a:endParaRPr lang="en-US"/>
          </a:p>
        </p:txBody>
      </p:sp>
    </p:spTree>
    <p:extLst>
      <p:ext uri="{BB962C8B-B14F-4D97-AF65-F5344CB8AC3E}">
        <p14:creationId xmlns:p14="http://schemas.microsoft.com/office/powerpoint/2010/main" val="228190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2613049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BAD8136B-7DB0-DC4F-8F64-6BC42809A9A4}" type="datetimeFigureOut">
              <a:rPr lang="en-US"/>
              <a:pPr/>
              <a:t>6/28/17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2914640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fld id="{59769196-52A1-F74F-B03B-56D2C7D18D9C}" type="datetimeFigureOut">
              <a:rPr lang="en-US"/>
              <a:pPr/>
              <a:t>6/28/17</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3177171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fld id="{EAB8083D-8D8A-844A-9D25-676E1A422BE5}" type="datetimeFigureOut">
              <a:rPr lang="en-US"/>
              <a:pPr/>
              <a:t>6/28/17</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solidFill>
                <a:srgbClr val="2F2B20">
                  <a:lumMod val="65000"/>
                  <a:lumOff val="35000"/>
                </a:srgbClr>
              </a:solidFill>
            </a:endParaRPr>
          </a:p>
        </p:txBody>
      </p:sp>
    </p:spTree>
    <p:extLst>
      <p:ext uri="{BB962C8B-B14F-4D97-AF65-F5344CB8AC3E}">
        <p14:creationId xmlns:p14="http://schemas.microsoft.com/office/powerpoint/2010/main" val="1867192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EF4D3AA9-F734-0342-A044-5D8CA1BF374B}" type="datetimeFigureOut">
              <a:rPr lang="en-US"/>
              <a:pPr/>
              <a:t>6/28/17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0C322706-517A-3C42-8705-9DE9A2077432}" type="slidenum">
              <a:rPr lang="en-US"/>
              <a:pPr/>
              <a:t>‹#›</a:t>
            </a:fld>
            <a:endParaRPr lang="en-US"/>
          </a:p>
        </p:txBody>
      </p:sp>
    </p:spTree>
    <p:extLst>
      <p:ext uri="{BB962C8B-B14F-4D97-AF65-F5344CB8AC3E}">
        <p14:creationId xmlns:p14="http://schemas.microsoft.com/office/powerpoint/2010/main" val="1354632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155B1B46-1D28-3144-89F8-A0BC4FB47CAB}" type="datetimeFigureOut">
              <a:rPr lang="en-US"/>
              <a:pPr/>
              <a:t>6/28/17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47337340-D90F-734D-AFE5-8577A7D027FD}" type="slidenum">
              <a:rPr lang="en-US"/>
              <a:pPr/>
              <a:t>‹#›</a:t>
            </a:fld>
            <a:endParaRPr lang="en-US"/>
          </a:p>
        </p:txBody>
      </p:sp>
    </p:spTree>
    <p:extLst>
      <p:ext uri="{BB962C8B-B14F-4D97-AF65-F5344CB8AC3E}">
        <p14:creationId xmlns:p14="http://schemas.microsoft.com/office/powerpoint/2010/main" val="3148004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entury Gothic" pitchFamily="34" charset="0"/>
                <a:ea typeface="MS PGothic" pitchFamily="34" charset="-128"/>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7" name="Rectangle 6"/>
          <p:cNvSpPr>
            <a:spLocks noGrp="1" noChangeArrowheads="1"/>
          </p:cNvSpPr>
          <p:nvPr>
            <p:ph type="sldNum" sz="quarter" idx="12"/>
          </p:nvPr>
        </p:nvSpPr>
        <p:spPr/>
        <p:txBody>
          <a:bodyPr/>
          <a:lstStyle>
            <a:lvl1pPr>
              <a:defRPr/>
            </a:lvl1pPr>
          </a:lstStyle>
          <a:p>
            <a:fld id="{300025D8-0FC1-574B-9676-C6271B54E58B}" type="slidenum">
              <a:rPr lang="en-US"/>
              <a:pPr/>
              <a:t>‹#›</a:t>
            </a:fld>
            <a:endParaRPr lang="en-US"/>
          </a:p>
        </p:txBody>
      </p:sp>
    </p:spTree>
    <p:extLst>
      <p:ext uri="{BB962C8B-B14F-4D97-AF65-F5344CB8AC3E}">
        <p14:creationId xmlns:p14="http://schemas.microsoft.com/office/powerpoint/2010/main" val="1199912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FFFFFF"/>
                </a:solidFill>
                <a:latin typeface="Century Gothic" pitchFamily="34" charset="0"/>
                <a:ea typeface="MS PGothic" pitchFamily="34" charset="-128"/>
                <a:cs typeface="+mn-cs"/>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rgbClr val="FFFFFF"/>
                </a:solidFill>
              </a:defRPr>
            </a:lvl1pPr>
          </a:lstStyle>
          <a:p>
            <a:fld id="{B0414111-664F-3E40-8601-E2E4FD029310}" type="slidenum">
              <a:rPr lang="en-US"/>
              <a:pPr/>
              <a:t>‹#›</a:t>
            </a:fld>
            <a:endParaRPr lang="en-US"/>
          </a:p>
        </p:txBody>
      </p:sp>
    </p:spTree>
    <p:extLst>
      <p:ext uri="{BB962C8B-B14F-4D97-AF65-F5344CB8AC3E}">
        <p14:creationId xmlns:p14="http://schemas.microsoft.com/office/powerpoint/2010/main" val="23893711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r>
              <a:rPr lang="en-US" noProof="0" smtClean="0"/>
              <a:t>Click icon to add chart</a:t>
            </a:r>
            <a:endParaRPr lang="en-US" noProof="0"/>
          </a:p>
        </p:txBody>
      </p:sp>
      <p:sp>
        <p:nvSpPr>
          <p:cNvPr id="4" name="Rectangle 4"/>
          <p:cNvSpPr>
            <a:spLocks noGrp="1" noChangeArrowheads="1"/>
          </p:cNvSpPr>
          <p:nvPr>
            <p:ph type="dt" sz="half" idx="10"/>
          </p:nvPr>
        </p:nvSpPr>
        <p:spPr/>
        <p:txBody>
          <a:bodyPr rtlCol="0"/>
          <a:lstStyle>
            <a:lvl1pPr fontAlgn="base">
              <a:spcBef>
                <a:spcPct val="0"/>
              </a:spcBef>
              <a:spcAft>
                <a:spcPct val="0"/>
              </a:spcAft>
              <a:defRPr b="1">
                <a:solidFill>
                  <a:prstClr val="black">
                    <a:tint val="75000"/>
                  </a:prstClr>
                </a:solidFill>
                <a:latin typeface="Century Gothic"/>
                <a:ea typeface="ＭＳ Ｐゴシック" charset="0"/>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b="1">
                <a:solidFill>
                  <a:prstClr val="black">
                    <a:tint val="75000"/>
                  </a:prstClr>
                </a:solidFill>
                <a:ea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solidFill>
                  <a:srgbClr val="898989"/>
                </a:solidFill>
              </a:defRPr>
            </a:lvl1pPr>
          </a:lstStyle>
          <a:p>
            <a:fld id="{3E9535F0-3674-9747-9BB3-8E868FD656C0}" type="slidenum">
              <a:rPr lang="en-US"/>
              <a:pPr/>
              <a:t>‹#›</a:t>
            </a:fld>
            <a:endParaRPr lang="en-US"/>
          </a:p>
        </p:txBody>
      </p:sp>
    </p:spTree>
    <p:extLst>
      <p:ext uri="{BB962C8B-B14F-4D97-AF65-F5344CB8AC3E}">
        <p14:creationId xmlns:p14="http://schemas.microsoft.com/office/powerpoint/2010/main" val="2503364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Century Gothic" pitchFamily="34" charset="0"/>
                <a:ea typeface="MS PGothic" pitchFamily="34" charset="-128"/>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2F2B20">
                  <a:lumMod val="65000"/>
                  <a:lumOff val="35000"/>
                </a:srgbClr>
              </a:solidFill>
            </a:endParaRPr>
          </a:p>
        </p:txBody>
      </p:sp>
      <p:sp>
        <p:nvSpPr>
          <p:cNvPr id="5" name="Rectangle 6"/>
          <p:cNvSpPr>
            <a:spLocks noGrp="1" noChangeArrowheads="1"/>
          </p:cNvSpPr>
          <p:nvPr>
            <p:ph type="sldNum" sz="quarter" idx="12"/>
          </p:nvPr>
        </p:nvSpPr>
        <p:spPr/>
        <p:txBody>
          <a:bodyPr/>
          <a:lstStyle>
            <a:lvl1pPr>
              <a:defRPr/>
            </a:lvl1pPr>
          </a:lstStyle>
          <a:p>
            <a:fld id="{FD994356-E2FA-7D4C-A97C-8E97E83689C1}" type="slidenum">
              <a:rPr lang="en-US"/>
              <a:pPr/>
              <a:t>‹#›</a:t>
            </a:fld>
            <a:endParaRPr lang="en-US"/>
          </a:p>
        </p:txBody>
      </p:sp>
    </p:spTree>
    <p:extLst>
      <p:ext uri="{BB962C8B-B14F-4D97-AF65-F5344CB8AC3E}">
        <p14:creationId xmlns:p14="http://schemas.microsoft.com/office/powerpoint/2010/main" val="872511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12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13" name="Date Placeholder 6"/>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14" name="Footer Placeholder 7"/>
          <p:cNvSpPr>
            <a:spLocks noGrp="1"/>
          </p:cNvSpPr>
          <p:nvPr>
            <p:ph type="ftr" sz="quarter" idx="11"/>
          </p:nvPr>
        </p:nvSpPr>
        <p:spPr/>
        <p:txBody>
          <a:bodyPr/>
          <a:lstStyle>
            <a:lvl1pPr>
              <a:defRPr/>
            </a:lvl1pPr>
          </a:lstStyle>
          <a:p>
            <a:endParaRPr lang="en-US"/>
          </a:p>
        </p:txBody>
      </p:sp>
      <p:sp>
        <p:nvSpPr>
          <p:cNvPr id="15" name="Slide Number Placeholder 8"/>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75376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4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788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23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63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613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45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76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186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73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2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246011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45665" y="558872"/>
            <a:ext cx="8468124" cy="914400"/>
          </a:xfrm>
          <a:prstGeom prst="rect">
            <a:avLst/>
          </a:prstGeom>
        </p:spPr>
        <p:txBody>
          <a:bodyPr/>
          <a:lstStyle/>
          <a:p>
            <a:r>
              <a:rPr lang="en-US" smtClean="0"/>
              <a:t>Click to edit Master title style</a:t>
            </a:r>
            <a:endParaRPr/>
          </a:p>
        </p:txBody>
      </p:sp>
      <p:sp>
        <p:nvSpPr>
          <p:cNvPr id="7" name="Content Placeholder 2"/>
          <p:cNvSpPr>
            <a:spLocks noGrp="1"/>
          </p:cNvSpPr>
          <p:nvPr>
            <p:ph idx="1"/>
          </p:nvPr>
        </p:nvSpPr>
        <p:spPr>
          <a:xfrm>
            <a:off x="320721" y="1665027"/>
            <a:ext cx="8404180" cy="460083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104686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A50C17-5E76-4F83-939D-15854F9A5D94}" type="datetimeFigureOut">
              <a:rPr lang="en-US" smtClean="0"/>
              <a:pPr/>
              <a:t>6/28/17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10BCC-0CE0-4F0E-BDD4-4E5F7DB42702}" type="slidenum">
              <a:rPr lang="en-US" smtClean="0"/>
              <a:pPr/>
              <a:t>‹#›</a:t>
            </a:fld>
            <a:endParaRPr lang="en-US"/>
          </a:p>
        </p:txBody>
      </p:sp>
    </p:spTree>
    <p:extLst>
      <p:ext uri="{BB962C8B-B14F-4D97-AF65-F5344CB8AC3E}">
        <p14:creationId xmlns:p14="http://schemas.microsoft.com/office/powerpoint/2010/main" val="99653079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heme" Target="../theme/theme3.xml"/><Relationship Id="rId21" Type="http://schemas.openxmlformats.org/officeDocument/2006/relationships/image" Target="../media/image1.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4.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0675" y="1665288"/>
            <a:ext cx="84042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C5A50C17-5E76-4F83-939D-15854F9A5D94}" type="datetimeFigureOut">
              <a:rPr lang="en-US" smtClean="0"/>
              <a:pPr/>
              <a:t>6/28/17</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fld id="{C0F10BCC-0CE0-4F0E-BDD4-4E5F7DB42702}" type="slidenum">
              <a:rPr lang="en-US" smtClean="0"/>
              <a:pPr/>
              <a:t>‹#›</a:t>
            </a:fld>
            <a:endParaRPr lang="en-US"/>
          </a:p>
        </p:txBody>
      </p:sp>
      <p:sp>
        <p:nvSpPr>
          <p:cNvPr id="7" name="Rectangle 6"/>
          <p:cNvSpPr/>
          <p:nvPr/>
        </p:nvSpPr>
        <p:spPr>
          <a:xfrm>
            <a:off x="572294"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sp>
        <p:nvSpPr>
          <p:cNvPr id="8" name="Rectangle 7"/>
          <p:cNvSpPr/>
          <p:nvPr/>
        </p:nvSpPr>
        <p:spPr>
          <a:xfrm>
            <a:off x="572294" y="6675438"/>
            <a:ext cx="7999413" cy="1825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pic>
        <p:nvPicPr>
          <p:cNvPr id="1032" name="Content Placeholder 4"/>
          <p:cNvPicPr>
            <a:picLocks noChangeAspect="1"/>
          </p:cNvPicPr>
          <p:nvPr/>
        </p:nvPicPr>
        <p:blipFill>
          <a:blip r:embed="rId26" cstate="print">
            <a:alphaModFix amt="0"/>
            <a:extLst>
              <a:ext uri="{28A0092B-C50C-407E-A947-70E740481C1C}">
                <a14:useLocalDpi xmlns:a14="http://schemas.microsoft.com/office/drawing/2010/main" val="0"/>
              </a:ext>
            </a:extLst>
          </a:blip>
          <a:srcRect/>
          <a:stretch>
            <a:fillRect/>
          </a:stretch>
        </p:blipFill>
        <p:spPr bwMode="auto">
          <a:xfrm>
            <a:off x="7827963" y="5857875"/>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9875" y="1465263"/>
            <a:ext cx="8450263" cy="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34" name="Title Placeholder 2"/>
          <p:cNvSpPr>
            <a:spLocks noGrp="1"/>
          </p:cNvSpPr>
          <p:nvPr>
            <p:ph type="title"/>
          </p:nvPr>
        </p:nvSpPr>
        <p:spPr bwMode="auto">
          <a:xfrm>
            <a:off x="320675" y="554038"/>
            <a:ext cx="8393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1" name="Content Placeholder 4"/>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830235" y="5914739"/>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78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9" r:id="rId16"/>
    <p:sldLayoutId id="2147483670" r:id="rId17"/>
    <p:sldLayoutId id="2147483672" r:id="rId18"/>
    <p:sldLayoutId id="2147483673" r:id="rId19"/>
    <p:sldLayoutId id="2147483674" r:id="rId20"/>
    <p:sldLayoutId id="2147483675" r:id="rId21"/>
    <p:sldLayoutId id="2147483676" r:id="rId22"/>
    <p:sldLayoutId id="2147483677" r:id="rId23"/>
    <p:sldLayoutId id="2147483722" r:id="rId24"/>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33333"/>
          </a:solidFill>
          <a:latin typeface="+mj-lt"/>
          <a:ea typeface="MS PGothic" pitchFamily="34" charset="-128"/>
          <a:cs typeface="MS PGothic" charset="0"/>
        </a:defRPr>
      </a:lvl1pPr>
      <a:lvl2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2pPr>
      <a:lvl3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3pPr>
      <a:lvl4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4pPr>
      <a:lvl5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5pPr>
      <a:lvl6pPr marL="4572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008000"/>
        </a:buClr>
        <a:buFont typeface="Arial" charset="0"/>
        <a:buChar char="•"/>
        <a:defRPr sz="2000" kern="1200">
          <a:solidFill>
            <a:srgbClr val="333333"/>
          </a:solidFill>
          <a:latin typeface="+mn-lt"/>
          <a:ea typeface="MS PGothic" pitchFamily="34" charset="-128"/>
          <a:cs typeface="MS PGothic" charset="0"/>
        </a:defRPr>
      </a:lvl1pPr>
      <a:lvl2pPr marL="6858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2pPr>
      <a:lvl3pPr marL="10350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3pPr>
      <a:lvl4pPr marL="13716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4pPr>
      <a:lvl5pPr marL="17208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defRPr>
            </a:lvl1pPr>
          </a:lstStyle>
          <a:p>
            <a:pPr fontAlgn="auto">
              <a:spcBef>
                <a:spcPts val="0"/>
              </a:spcBef>
              <a:spcAft>
                <a:spcPts val="0"/>
              </a:spcAft>
            </a:pPr>
            <a:fld id="{AB30F57A-5C55-4106-A017-6268F6CA58F2}" type="datetimeFigureOut">
              <a:rPr lang="en-US" smtClean="0">
                <a:solidFill>
                  <a:prstClr val="black">
                    <a:tint val="75000"/>
                  </a:prstClr>
                </a:solidFill>
                <a:ea typeface="ＭＳ Ｐゴシック" charset="0"/>
                <a:cs typeface="ＭＳ Ｐゴシック" charset="0"/>
              </a:rPr>
              <a:pPr fontAlgn="auto">
                <a:spcBef>
                  <a:spcPts val="0"/>
                </a:spcBef>
                <a:spcAft>
                  <a:spcPts val="0"/>
                </a:spcAft>
              </a:pPr>
              <a:t>6/28/17</a:t>
            </a:fld>
            <a:endParaRPr lang="en-US" dirty="0">
              <a:solidFill>
                <a:prstClr val="black">
                  <a:tint val="75000"/>
                </a:prstClr>
              </a:solidFill>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defRPr>
            </a:lvl1pPr>
          </a:lstStyle>
          <a:p>
            <a:pPr fontAlgn="auto">
              <a:spcBef>
                <a:spcPts val="0"/>
              </a:spcBef>
              <a:spcAft>
                <a:spcPts val="0"/>
              </a:spcAft>
            </a:pPr>
            <a:endParaRPr lang="en-US" dirty="0">
              <a:solidFill>
                <a:prstClr val="black">
                  <a:tint val="75000"/>
                </a:prstClr>
              </a:solidFill>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defRPr>
            </a:lvl1pPr>
          </a:lstStyle>
          <a:p>
            <a:pPr fontAlgn="auto">
              <a:spcBef>
                <a:spcPts val="0"/>
              </a:spcBef>
              <a:spcAft>
                <a:spcPts val="0"/>
              </a:spcAft>
            </a:pPr>
            <a:fld id="{36FB8456-F8F3-4DA4-A550-D23C736ED104}" type="slidenum">
              <a:rPr lang="en-US" smtClean="0">
                <a:solidFill>
                  <a:prstClr val="black">
                    <a:tint val="75000"/>
                  </a:prstClr>
                </a:solidFill>
                <a:ea typeface="ＭＳ Ｐゴシック" charset="0"/>
                <a:cs typeface="ＭＳ Ｐゴシック" charset="0"/>
              </a:rPr>
              <a:pPr fontAlgn="auto">
                <a:spcBef>
                  <a:spcPts val="0"/>
                </a:spcBef>
                <a:spcAft>
                  <a:spcPts val="0"/>
                </a:spcAft>
              </a:pPr>
              <a:t>‹#›</a:t>
            </a:fld>
            <a:endParaRPr lang="en-US" dirty="0">
              <a:solidFill>
                <a:prstClr val="black">
                  <a:tint val="75000"/>
                </a:prstClr>
              </a:solidFill>
              <a:ea typeface="ＭＳ Ｐゴシック" charset="0"/>
              <a:cs typeface="ＭＳ Ｐゴシック" charset="0"/>
            </a:endParaRPr>
          </a:p>
        </p:txBody>
      </p:sp>
    </p:spTree>
    <p:extLst>
      <p:ext uri="{BB962C8B-B14F-4D97-AF65-F5344CB8AC3E}">
        <p14:creationId xmlns:p14="http://schemas.microsoft.com/office/powerpoint/2010/main" val="42704280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0675" y="1665288"/>
            <a:ext cx="84042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pPr defTabSz="457200"/>
            <a:fld id="{0C0AE528-B085-E742-AF8D-AD9BF090C6EE}" type="datetimeFigureOut">
              <a:rPr lang="en-US">
                <a:latin typeface="Century Gothic" charset="0"/>
                <a:ea typeface="MS PGothic" charset="0"/>
              </a:rPr>
              <a:pPr defTabSz="457200"/>
              <a:t>6/28/17</a:t>
            </a:fld>
            <a:endParaRPr lang="en-US">
              <a:latin typeface="Century Gothic" charset="0"/>
              <a:ea typeface="MS PGothic" charset="0"/>
            </a:endParaRPr>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pPr defTabSz="457200">
              <a:defRPr/>
            </a:pPr>
            <a:endParaRPr lang="en-US">
              <a:solidFill>
                <a:srgbClr val="2F2B20">
                  <a:lumMod val="65000"/>
                  <a:lumOff val="35000"/>
                </a:srgbClr>
              </a:solidFill>
            </a:endParaRPr>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pPr defTabSz="457200"/>
            <a:fld id="{2D38357C-1A80-8349-B85B-67C3151AE0D2}" type="slidenum">
              <a:rPr lang="en-US">
                <a:latin typeface="Century Gothic" charset="0"/>
                <a:ea typeface="MS PGothic" charset="0"/>
              </a:rPr>
              <a:pPr defTabSz="457200"/>
              <a:t>‹#›</a:t>
            </a:fld>
            <a:endParaRPr lang="en-US">
              <a:latin typeface="Century Gothic" charset="0"/>
              <a:ea typeface="MS PGothic" charset="0"/>
            </a:endParaRPr>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sp>
        <p:nvSpPr>
          <p:cNvPr id="8" name="Rectangle 7"/>
          <p:cNvSpPr/>
          <p:nvPr/>
        </p:nvSpPr>
        <p:spPr>
          <a:xfrm>
            <a:off x="914400" y="6675438"/>
            <a:ext cx="7999413" cy="1825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a:solidFill>
                <a:srgbClr val="FFFFFF"/>
              </a:solidFill>
            </a:endParaRPr>
          </a:p>
        </p:txBody>
      </p:sp>
      <p:pic>
        <p:nvPicPr>
          <p:cNvPr id="1032" name="Content Placeholder 4"/>
          <p:cNvPicPr>
            <a:picLocks noChangeAspect="1"/>
          </p:cNvPicPr>
          <p:nvPr/>
        </p:nvPicPr>
        <p:blipFill>
          <a:blip r:embed="rId21" cstate="print">
            <a:alphaModFix amt="0"/>
            <a:extLst>
              <a:ext uri="{28A0092B-C50C-407E-A947-70E740481C1C}">
                <a14:useLocalDpi xmlns:a14="http://schemas.microsoft.com/office/drawing/2010/main" val="0"/>
              </a:ext>
            </a:extLst>
          </a:blip>
          <a:srcRect/>
          <a:stretch>
            <a:fillRect/>
          </a:stretch>
        </p:blipFill>
        <p:spPr bwMode="auto">
          <a:xfrm>
            <a:off x="7827963" y="5857875"/>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9875" y="1465263"/>
            <a:ext cx="8450263" cy="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34" name="Title Placeholder 2"/>
          <p:cNvSpPr>
            <a:spLocks noGrp="1"/>
          </p:cNvSpPr>
          <p:nvPr>
            <p:ph type="title"/>
          </p:nvPr>
        </p:nvSpPr>
        <p:spPr bwMode="auto">
          <a:xfrm>
            <a:off x="320675" y="554038"/>
            <a:ext cx="8393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1" name="Content Placeholder 4"/>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30235" y="5914739"/>
            <a:ext cx="1066800" cy="69373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6467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33333"/>
          </a:solidFill>
          <a:latin typeface="+mj-lt"/>
          <a:ea typeface="MS PGothic" pitchFamily="34" charset="-128"/>
          <a:cs typeface="MS PGothic" charset="0"/>
        </a:defRPr>
      </a:lvl1pPr>
      <a:lvl2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2pPr>
      <a:lvl3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3pPr>
      <a:lvl4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4pPr>
      <a:lvl5pPr algn="l" rtl="0" eaLnBrk="1" fontAlgn="base" hangingPunct="1">
        <a:spcBef>
          <a:spcPct val="0"/>
        </a:spcBef>
        <a:spcAft>
          <a:spcPct val="0"/>
        </a:spcAft>
        <a:defRPr sz="3600">
          <a:solidFill>
            <a:srgbClr val="333333"/>
          </a:solidFill>
          <a:latin typeface="Century Gothic" charset="0"/>
          <a:ea typeface="MS PGothic" pitchFamily="34" charset="-128"/>
          <a:cs typeface="MS PGothic" charset="0"/>
        </a:defRPr>
      </a:lvl5pPr>
      <a:lvl6pPr marL="4572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008000"/>
        </a:buClr>
        <a:buFont typeface="Arial" charset="0"/>
        <a:buChar char="•"/>
        <a:defRPr sz="2000" kern="1200">
          <a:solidFill>
            <a:srgbClr val="333333"/>
          </a:solidFill>
          <a:latin typeface="+mn-lt"/>
          <a:ea typeface="MS PGothic" pitchFamily="34" charset="-128"/>
          <a:cs typeface="MS PGothic" charset="0"/>
        </a:defRPr>
      </a:lvl1pPr>
      <a:lvl2pPr marL="6858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2pPr>
      <a:lvl3pPr marL="10350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3pPr>
      <a:lvl4pPr marL="1371600" indent="-3365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4pPr>
      <a:lvl5pPr marL="1720850" indent="-349250" algn="l" rtl="0" eaLnBrk="1" fontAlgn="base" hangingPunct="1">
        <a:spcBef>
          <a:spcPts val="600"/>
        </a:spcBef>
        <a:spcAft>
          <a:spcPct val="0"/>
        </a:spcAft>
        <a:buClr>
          <a:srgbClr val="008000"/>
        </a:buClr>
        <a:buFont typeface="Arial" charset="0"/>
        <a:buChar char="•"/>
        <a:defRPr kern="1200">
          <a:solidFill>
            <a:srgbClr val="333333"/>
          </a:solidFill>
          <a:latin typeface="+mn-lt"/>
          <a:ea typeface="MS PGothic" pitchFamily="34" charset="-128"/>
          <a:cs typeface="MS PGothic" charset="0"/>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8846A-EF39-45B9-84C0-9658188FE370}" type="datetimeFigureOut">
              <a:rPr lang="en-US" smtClean="0">
                <a:solidFill>
                  <a:prstClr val="black">
                    <a:tint val="75000"/>
                  </a:prstClr>
                </a:solidFill>
              </a:rPr>
              <a:pPr/>
              <a:t>6/28/17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B9289-EF00-45F0-B16B-C24A3C18149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21962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jpeg"/><Relationship Id="rId3"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facebook.com/CHAMACOS.CERC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jpg"/><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CHAMACOS.CERCH/" TargetMode="External"/><Relationship Id="rId4" Type="http://schemas.openxmlformats.org/officeDocument/2006/relationships/hyperlink" Target="http://oi.vresp.com/?fid=cee399448a" TargetMode="External"/><Relationship Id="rId1" Type="http://schemas.openxmlformats.org/officeDocument/2006/relationships/slideLayout" Target="../slideLayouts/slideLayout2.xml"/><Relationship Id="rId2" Type="http://schemas.openxmlformats.org/officeDocument/2006/relationships/hyperlink" Target="http://cerch.berkeley.edu/research-programs/chamacos-stu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7.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8.jp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2.wdp"/><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
            </a:r>
            <a:br>
              <a:rPr lang="en-US" dirty="0" smtClean="0">
                <a:latin typeface="Calibri" panose="020F0502020204030204" pitchFamily="34" charset="0"/>
              </a:rPr>
            </a:br>
            <a:endParaRPr lang="en-US" dirty="0">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39"/>
          <a:stretch/>
        </p:blipFill>
        <p:spPr>
          <a:xfrm>
            <a:off x="0" y="1733550"/>
            <a:ext cx="9144000" cy="3810001"/>
          </a:xfrm>
          <a:prstGeom prst="rect">
            <a:avLst/>
          </a:prstGeom>
        </p:spPr>
      </p:pic>
      <p:sp>
        <p:nvSpPr>
          <p:cNvPr id="7" name="Rectangle 6"/>
          <p:cNvSpPr/>
          <p:nvPr/>
        </p:nvSpPr>
        <p:spPr>
          <a:xfrm>
            <a:off x="0" y="304800"/>
            <a:ext cx="9068588" cy="923330"/>
          </a:xfrm>
          <a:prstGeom prst="rect">
            <a:avLst/>
          </a:prstGeom>
          <a:solidFill>
            <a:schemeClr val="bg1"/>
          </a:solidFill>
          <a:ln>
            <a:solidFill>
              <a:schemeClr val="bg1"/>
            </a:solidFill>
          </a:ln>
        </p:spPr>
        <p:txBody>
          <a:bodyPr wrap="square" lIns="91440" tIns="45720" rIns="91440" bIns="45720">
            <a:spAutoFit/>
          </a:bodyPr>
          <a:lstStyle/>
          <a:p>
            <a:pPr algn="ctr"/>
            <a:r>
              <a:rPr lang="en-US" sz="5400" b="1" dirty="0" smtClean="0">
                <a:ln w="28575">
                  <a:solidFill>
                    <a:schemeClr val="tx1"/>
                  </a:solidFill>
                  <a:prstDash val="solid"/>
                </a:ln>
                <a:solidFill>
                  <a:srgbClr val="639B36"/>
                </a:solidFill>
                <a:effectLst>
                  <a:outerShdw blurRad="41275" dist="20320" dir="1800000" algn="tl" rotWithShape="0">
                    <a:srgbClr val="000000">
                      <a:alpha val="40000"/>
                    </a:srgbClr>
                  </a:outerShdw>
                </a:effectLst>
              </a:rPr>
              <a:t>CHAMACOS Community</a:t>
            </a:r>
            <a:r>
              <a:rPr lang="en-US" sz="5400" b="1" dirty="0" smtClean="0">
                <a:ln w="28575">
                  <a:solidFill>
                    <a:schemeClr val="tx1"/>
                  </a:solidFill>
                  <a:prstDash val="solid"/>
                </a:ln>
                <a:solidFill>
                  <a:srgbClr val="FF0000"/>
                </a:solidFill>
                <a:effectLst>
                  <a:outerShdw blurRad="41275" dist="20320" dir="1800000" algn="tl" rotWithShape="0">
                    <a:srgbClr val="000000">
                      <a:alpha val="40000"/>
                    </a:srgbClr>
                  </a:outerShdw>
                </a:effectLst>
              </a:rPr>
              <a:t> </a:t>
            </a:r>
            <a:r>
              <a:rPr lang="en-US" sz="5400" b="1" dirty="0" smtClean="0">
                <a:ln w="28575">
                  <a:solidFill>
                    <a:schemeClr val="tx1"/>
                  </a:solidFill>
                  <a:prstDash val="solid"/>
                </a:ln>
                <a:solidFill>
                  <a:srgbClr val="639B36"/>
                </a:solidFill>
                <a:effectLst>
                  <a:outerShdw blurRad="41275" dist="20320" dir="1800000" algn="tl" rotWithShape="0">
                    <a:srgbClr val="000000">
                      <a:alpha val="40000"/>
                    </a:srgbClr>
                  </a:outerShdw>
                </a:effectLst>
              </a:rPr>
              <a:t>Forum</a:t>
            </a:r>
            <a:endParaRPr lang="en-US" sz="5400" b="1" dirty="0">
              <a:ln w="28575">
                <a:solidFill>
                  <a:schemeClr val="tx1"/>
                </a:solidFill>
                <a:prstDash val="solid"/>
              </a:ln>
              <a:solidFill>
                <a:srgbClr val="639B36"/>
              </a:solidFill>
              <a:effectLst>
                <a:outerShdw blurRad="41275" dist="20320" dir="1800000" algn="tl" rotWithShape="0">
                  <a:srgbClr val="000000">
                    <a:alpha val="40000"/>
                  </a:srgbClr>
                </a:outerShdw>
              </a:effectLst>
            </a:endParaRPr>
          </a:p>
        </p:txBody>
      </p:sp>
      <p:sp>
        <p:nvSpPr>
          <p:cNvPr id="3" name="Rectangle 2"/>
          <p:cNvSpPr/>
          <p:nvPr/>
        </p:nvSpPr>
        <p:spPr>
          <a:xfrm>
            <a:off x="7010400" y="1704975"/>
            <a:ext cx="1830171" cy="762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bg1"/>
                </a:solidFill>
              </a:ln>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6008453"/>
            <a:ext cx="1155700" cy="58690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9373"/>
          <a:stretch/>
        </p:blipFill>
        <p:spPr>
          <a:xfrm>
            <a:off x="295275" y="6177481"/>
            <a:ext cx="2286000" cy="41787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019" y="5955564"/>
            <a:ext cx="1040138" cy="692683"/>
          </a:xfrm>
          <a:prstGeom prst="rect">
            <a:avLst/>
          </a:prstGeom>
        </p:spPr>
      </p:pic>
    </p:spTree>
    <p:extLst>
      <p:ext uri="{BB962C8B-B14F-4D97-AF65-F5344CB8AC3E}">
        <p14:creationId xmlns:p14="http://schemas.microsoft.com/office/powerpoint/2010/main" val="273036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524000"/>
            <a:ext cx="8404225" cy="4600575"/>
          </a:xfrm>
        </p:spPr>
        <p:txBody>
          <a:bodyPr/>
          <a:lstStyle/>
          <a:p>
            <a:r>
              <a:rPr lang="en-US" sz="2800" dirty="0" smtClean="0">
                <a:latin typeface="Calibri" panose="020F0502020204030204" pitchFamily="34" charset="0"/>
              </a:rPr>
              <a:t>Children whose mothers had more OPs in their body during pregnancy had more problems with behavior and interacting with family and teachers.  </a:t>
            </a:r>
          </a:p>
          <a:p>
            <a:r>
              <a:rPr lang="en-US" sz="2800" dirty="0" smtClean="0"/>
              <a:t>However, pesticide use near homes during pregnancy was not related to these problems.</a:t>
            </a:r>
          </a:p>
          <a:p>
            <a:r>
              <a:rPr lang="en-US" sz="2800" dirty="0" smtClean="0">
                <a:latin typeface="Calibri" panose="020F0502020204030204" pitchFamily="34" charset="0"/>
              </a:rPr>
              <a:t>We are working to better understand what these findings mean.</a:t>
            </a:r>
            <a:endParaRPr lang="en-US" dirty="0">
              <a:latin typeface="Calibri" panose="020F0502020204030204" pitchFamily="34" charset="0"/>
            </a:endParaRPr>
          </a:p>
        </p:txBody>
      </p:sp>
    </p:spTree>
    <p:extLst>
      <p:ext uri="{BB962C8B-B14F-4D97-AF65-F5344CB8AC3E}">
        <p14:creationId xmlns:p14="http://schemas.microsoft.com/office/powerpoint/2010/main" val="39174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8800"/>
            <a:ext cx="8305800" cy="1362075"/>
          </a:xfrm>
        </p:spPr>
        <p:txBody>
          <a:bodyPr>
            <a:noAutofit/>
          </a:bodyPr>
          <a:lstStyle/>
          <a:p>
            <a:pPr marL="1657350" lvl="4" indent="-285750" algn="ctr"/>
            <a:r>
              <a:rPr lang="en-US" sz="5400" b="1" dirty="0" smtClean="0">
                <a:latin typeface="Calibri" panose="020F0502020204030204" pitchFamily="34" charset="0"/>
              </a:rPr>
              <a:t>Stress and Pesticides</a:t>
            </a:r>
          </a:p>
        </p:txBody>
      </p:sp>
    </p:spTree>
    <p:extLst>
      <p:ext uri="{BB962C8B-B14F-4D97-AF65-F5344CB8AC3E}">
        <p14:creationId xmlns:p14="http://schemas.microsoft.com/office/powerpoint/2010/main" val="177483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ChangeArrowheads="1"/>
          </p:cNvSpPr>
          <p:nvPr/>
        </p:nvSpPr>
        <p:spPr bwMode="auto">
          <a:xfrm>
            <a:off x="600502" y="381000"/>
            <a:ext cx="7638396" cy="12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rgbClr val="000602"/>
                </a:solidFill>
                <a:latin typeface="Calibri"/>
              </a:rPr>
              <a:t>Many Children Grew up in</a:t>
            </a:r>
          </a:p>
          <a:p>
            <a:pPr algn="ctr"/>
            <a:r>
              <a:rPr lang="en-US" sz="3600" b="1" dirty="0" smtClean="0">
                <a:solidFill>
                  <a:srgbClr val="000602"/>
                </a:solidFill>
                <a:latin typeface="Calibri"/>
              </a:rPr>
              <a:t> Families</a:t>
            </a:r>
            <a:r>
              <a:rPr lang="en-US" sz="3600" b="1" dirty="0">
                <a:solidFill>
                  <a:srgbClr val="000602"/>
                </a:solidFill>
                <a:latin typeface="Calibri"/>
              </a:rPr>
              <a:t> </a:t>
            </a:r>
            <a:r>
              <a:rPr lang="en-US" sz="3600" b="1" dirty="0" smtClean="0">
                <a:solidFill>
                  <a:srgbClr val="000602"/>
                </a:solidFill>
                <a:latin typeface="Calibri"/>
              </a:rPr>
              <a:t>Facing Challenges</a:t>
            </a:r>
            <a:endParaRPr lang="en-US" sz="3600" b="1" dirty="0">
              <a:solidFill>
                <a:srgbClr val="000602"/>
              </a:solidFill>
              <a:latin typeface="Calibri"/>
            </a:endParaRPr>
          </a:p>
        </p:txBody>
      </p:sp>
      <p:pic>
        <p:nvPicPr>
          <p:cNvPr id="220166" name="Picture 4" descr="Seth Holmes housi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
                    </a14:imgEffect>
                    <a14:imgEffect>
                      <a14:colorTemperature colorTemp="7100"/>
                    </a14:imgEffect>
                    <a14:imgEffect>
                      <a14:saturation sat="115000"/>
                    </a14:imgEffect>
                    <a14:imgEffect>
                      <a14:brightnessContrast bright="16000" contrast="-35000"/>
                    </a14:imgEffect>
                  </a14:imgLayer>
                </a14:imgProps>
              </a:ext>
              <a:ext uri="{28A0092B-C50C-407E-A947-70E740481C1C}">
                <a14:useLocalDpi xmlns:a14="http://schemas.microsoft.com/office/drawing/2010/main" val="0"/>
              </a:ext>
            </a:extLst>
          </a:blip>
          <a:srcRect/>
          <a:stretch>
            <a:fillRect/>
          </a:stretch>
        </p:blipFill>
        <p:spPr bwMode="auto">
          <a:xfrm>
            <a:off x="339181" y="2115403"/>
            <a:ext cx="2758861" cy="332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95600" y="4800600"/>
            <a:ext cx="6121400" cy="276999"/>
          </a:xfrm>
          <a:prstGeom prst="rect">
            <a:avLst/>
          </a:prstGeom>
          <a:noFill/>
        </p:spPr>
        <p:txBody>
          <a:bodyPr wrap="square" rtlCol="0">
            <a:spAutoFit/>
          </a:bodyPr>
          <a:lstStyle/>
          <a:p>
            <a:pPr algn="r"/>
            <a:r>
              <a:rPr lang="en-US" sz="1200" dirty="0" smtClean="0">
                <a:latin typeface="Calibri"/>
              </a:rPr>
              <a:t>Bradman et al., 2005 EHP</a:t>
            </a:r>
            <a:endParaRPr lang="en-US" sz="1200" dirty="0">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66959236"/>
              </p:ext>
            </p:extLst>
          </p:nvPr>
        </p:nvGraphicFramePr>
        <p:xfrm>
          <a:off x="3275463" y="2693537"/>
          <a:ext cx="5513695" cy="1981200"/>
        </p:xfrm>
        <a:graphic>
          <a:graphicData uri="http://schemas.openxmlformats.org/drawingml/2006/table">
            <a:tbl>
              <a:tblPr firstRow="1" bandRow="1">
                <a:tableStyleId>{2D5ABB26-0587-4C30-8999-92F81FD0307C}</a:tableStyleId>
              </a:tblPr>
              <a:tblGrid>
                <a:gridCol w="4653886"/>
                <a:gridCol w="859809"/>
              </a:tblGrid>
              <a:tr h="355827">
                <a:tc>
                  <a:txBody>
                    <a:bodyPr/>
                    <a:lstStyle/>
                    <a:p>
                      <a:endParaRPr lang="en-US" sz="2000" dirty="0"/>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tr>
              <a:tr h="355827">
                <a:tc>
                  <a:txBody>
                    <a:bodyPr/>
                    <a:lstStyle/>
                    <a:p>
                      <a:r>
                        <a:rPr lang="en-US" sz="2000" b="0" dirty="0" smtClean="0">
                          <a:latin typeface="+mn-lt"/>
                        </a:rPr>
                        <a:t>Crowded</a:t>
                      </a:r>
                      <a:r>
                        <a:rPr lang="en-US" sz="2000" b="0" baseline="0" dirty="0" smtClean="0">
                          <a:latin typeface="+mn-lt"/>
                        </a:rPr>
                        <a:t> homes</a:t>
                      </a:r>
                      <a:endParaRPr lang="en-US" sz="2000" dirty="0"/>
                    </a:p>
                  </a:txBody>
                  <a:tcPr/>
                </a:tc>
                <a:tc>
                  <a:txBody>
                    <a:bodyPr/>
                    <a:lstStyle/>
                    <a:p>
                      <a:r>
                        <a:rPr lang="en-US" sz="2000" dirty="0" smtClean="0"/>
                        <a:t>49%</a:t>
                      </a:r>
                      <a:endParaRPr lang="en-US" sz="2000" dirty="0"/>
                    </a:p>
                  </a:txBody>
                  <a:tcPr/>
                </a:tc>
              </a:tr>
              <a:tr h="355827">
                <a:tc>
                  <a:txBody>
                    <a:bodyPr/>
                    <a:lstStyle/>
                    <a:p>
                      <a:r>
                        <a:rPr lang="en-US" sz="2000" b="0" dirty="0" smtClean="0">
                          <a:latin typeface="+mn-lt"/>
                        </a:rPr>
                        <a:t>Rodents	</a:t>
                      </a:r>
                      <a:endParaRPr lang="en-US" sz="2000" dirty="0"/>
                    </a:p>
                  </a:txBody>
                  <a:tcPr/>
                </a:tc>
                <a:tc>
                  <a:txBody>
                    <a:bodyPr/>
                    <a:lstStyle/>
                    <a:p>
                      <a:r>
                        <a:rPr lang="en-US" sz="2000" dirty="0" smtClean="0"/>
                        <a:t>32%</a:t>
                      </a:r>
                      <a:endParaRPr lang="en-US" sz="2000" dirty="0"/>
                    </a:p>
                  </a:txBody>
                  <a:tcPr/>
                </a:tc>
              </a:tr>
              <a:tr h="355827">
                <a:tc>
                  <a:txBody>
                    <a:bodyPr/>
                    <a:lstStyle/>
                    <a:p>
                      <a:r>
                        <a:rPr lang="en-US" sz="2000" b="0" dirty="0" smtClean="0">
                          <a:latin typeface="+mn-lt"/>
                        </a:rPr>
                        <a:t>Food Insecurity	</a:t>
                      </a:r>
                      <a:endParaRPr lang="en-US" sz="2000" dirty="0"/>
                    </a:p>
                  </a:txBody>
                  <a:tcPr/>
                </a:tc>
                <a:tc>
                  <a:txBody>
                    <a:bodyPr/>
                    <a:lstStyle/>
                    <a:p>
                      <a:r>
                        <a:rPr lang="en-US" sz="2000" dirty="0" smtClean="0"/>
                        <a:t>50%</a:t>
                      </a:r>
                      <a:endParaRPr lang="en-US" sz="2000" dirty="0"/>
                    </a:p>
                  </a:txBody>
                  <a:tcPr/>
                </a:tc>
              </a:tr>
              <a:tr h="355827">
                <a:tc>
                  <a:txBody>
                    <a:bodyPr/>
                    <a:lstStyle/>
                    <a:p>
                      <a:r>
                        <a:rPr lang="en-US" sz="2000" b="0" dirty="0" smtClean="0">
                          <a:latin typeface="+mn-lt"/>
                        </a:rPr>
                        <a:t>No blocks or stacking toys (12m) </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51%</a:t>
                      </a:r>
                      <a:endParaRPr lang="en-US" sz="2000" dirty="0"/>
                    </a:p>
                  </a:txBody>
                  <a:tcP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43645" y="5472750"/>
            <a:ext cx="2758861" cy="276999"/>
          </a:xfrm>
          <a:prstGeom prst="rect">
            <a:avLst/>
          </a:prstGeom>
          <a:noFill/>
        </p:spPr>
        <p:txBody>
          <a:bodyPr wrap="square" rtlCol="0">
            <a:spAutoFit/>
          </a:bodyPr>
          <a:lstStyle/>
          <a:p>
            <a:r>
              <a:rPr lang="en-US" sz="1200" dirty="0">
                <a:latin typeface="Calibri"/>
              </a:rPr>
              <a:t>Photo by Seth </a:t>
            </a:r>
            <a:r>
              <a:rPr lang="en-US" sz="1200" dirty="0" smtClean="0">
                <a:latin typeface="Calibri"/>
              </a:rPr>
              <a:t>Holmes</a:t>
            </a:r>
            <a:endParaRPr lang="en-US" sz="1200" dirty="0">
              <a:latin typeface="Calibri"/>
            </a:endParaRPr>
          </a:p>
        </p:txBody>
      </p:sp>
    </p:spTree>
    <p:extLst>
      <p:ext uri="{BB962C8B-B14F-4D97-AF65-F5344CB8AC3E}">
        <p14:creationId xmlns:p14="http://schemas.microsoft.com/office/powerpoint/2010/main" val="1392354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94714" cy="914400"/>
          </a:xfrm>
        </p:spPr>
        <p:txBody>
          <a:bodyPr/>
          <a:lstStyle/>
          <a:p>
            <a:pPr algn="ctr"/>
            <a:r>
              <a:rPr lang="en-US" b="1" dirty="0" smtClean="0">
                <a:latin typeface="Calibri" panose="020F0502020204030204" pitchFamily="34" charset="0"/>
              </a:rPr>
              <a:t>Stress and Children</a:t>
            </a:r>
            <a:endParaRPr lang="en-US" b="1" dirty="0">
              <a:latin typeface="Calibri" panose="020F0502020204030204" pitchFamily="34" charset="0"/>
            </a:endParaRPr>
          </a:p>
        </p:txBody>
      </p:sp>
      <p:sp>
        <p:nvSpPr>
          <p:cNvPr id="3" name="Content Placeholder 2"/>
          <p:cNvSpPr>
            <a:spLocks noGrp="1"/>
          </p:cNvSpPr>
          <p:nvPr>
            <p:ph idx="1"/>
          </p:nvPr>
        </p:nvSpPr>
        <p:spPr>
          <a:xfrm>
            <a:off x="152400" y="1648211"/>
            <a:ext cx="8404225" cy="4600575"/>
          </a:xfrm>
        </p:spPr>
        <p:txBody>
          <a:bodyPr/>
          <a:lstStyle/>
          <a:p>
            <a:r>
              <a:rPr lang="en-US" sz="3200" dirty="0" smtClean="0">
                <a:solidFill>
                  <a:schemeClr val="tx1"/>
                </a:solidFill>
              </a:rPr>
              <a:t>When stress was higher, children had slightly lower development scores at 7 years.</a:t>
            </a:r>
          </a:p>
          <a:p>
            <a:r>
              <a:rPr lang="en-US" sz="3200" dirty="0" smtClean="0">
                <a:solidFill>
                  <a:schemeClr val="tx1"/>
                </a:solidFill>
              </a:rPr>
              <a:t>In families with more stress, </a:t>
            </a:r>
            <a:r>
              <a:rPr lang="en-US" sz="3200" dirty="0">
                <a:solidFill>
                  <a:schemeClr val="tx1"/>
                </a:solidFill>
              </a:rPr>
              <a:t>pesticides had </a:t>
            </a:r>
            <a:r>
              <a:rPr lang="en-US" sz="3200" dirty="0" smtClean="0">
                <a:solidFill>
                  <a:schemeClr val="tx1"/>
                </a:solidFill>
              </a:rPr>
              <a:t>a bigger affect </a:t>
            </a:r>
            <a:r>
              <a:rPr lang="en-US" sz="3200" dirty="0">
                <a:solidFill>
                  <a:schemeClr val="tx1"/>
                </a:solidFill>
              </a:rPr>
              <a:t>on child </a:t>
            </a:r>
            <a:r>
              <a:rPr lang="en-US" sz="3200" dirty="0" smtClean="0">
                <a:solidFill>
                  <a:schemeClr val="tx1"/>
                </a:solidFill>
              </a:rPr>
              <a:t>development.</a:t>
            </a:r>
          </a:p>
          <a:p>
            <a:r>
              <a:rPr lang="en-US" sz="3200" dirty="0" smtClean="0">
                <a:solidFill>
                  <a:schemeClr val="tx1"/>
                </a:solidFill>
              </a:rPr>
              <a:t>In families with less stress and a more positive learning environment, pesticides had had a lower affect on child development.</a:t>
            </a:r>
          </a:p>
        </p:txBody>
      </p:sp>
    </p:spTree>
    <p:extLst>
      <p:ext uri="{BB962C8B-B14F-4D97-AF65-F5344CB8AC3E}">
        <p14:creationId xmlns:p14="http://schemas.microsoft.com/office/powerpoint/2010/main" val="28958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normAutofit fontScale="90000"/>
          </a:bodyPr>
          <a:lstStyle/>
          <a:p>
            <a:r>
              <a:rPr lang="en-US" b="1" dirty="0" smtClean="0">
                <a:latin typeface="Calibri" panose="020F0502020204030204" pitchFamily="34" charset="0"/>
              </a:rPr>
              <a:t>Use of OPs has also </a:t>
            </a:r>
            <a:br>
              <a:rPr lang="en-US" b="1" dirty="0" smtClean="0">
                <a:latin typeface="Calibri" panose="020F0502020204030204" pitchFamily="34" charset="0"/>
              </a:rPr>
            </a:br>
            <a:r>
              <a:rPr lang="en-US" b="1" dirty="0">
                <a:latin typeface="Calibri" panose="020F0502020204030204" pitchFamily="34" charset="0"/>
              </a:rPr>
              <a:t>d</a:t>
            </a:r>
            <a:r>
              <a:rPr lang="en-US" b="1" dirty="0" smtClean="0">
                <a:latin typeface="Calibri" panose="020F0502020204030204" pitchFamily="34" charset="0"/>
              </a:rPr>
              <a:t>ecreased!</a:t>
            </a:r>
            <a:endParaRPr lang="en-US" b="1" dirty="0">
              <a:latin typeface="Calibri" panose="020F0502020204030204" pitchFamily="34" charset="0"/>
            </a:endParaRPr>
          </a:p>
        </p:txBody>
      </p:sp>
      <p:graphicFrame>
        <p:nvGraphicFramePr>
          <p:cNvPr id="6" name="Chart 5"/>
          <p:cNvGraphicFramePr>
            <a:graphicFrameLocks noChangeAspect="1"/>
          </p:cNvGraphicFramePr>
          <p:nvPr>
            <p:extLst>
              <p:ext uri="{D42A27DB-BD31-4B8C-83A1-F6EECF244321}">
                <p14:modId xmlns:p14="http://schemas.microsoft.com/office/powerpoint/2010/main" val="3441302130"/>
              </p:ext>
            </p:extLst>
          </p:nvPr>
        </p:nvGraphicFramePr>
        <p:xfrm>
          <a:off x="533400" y="1524000"/>
          <a:ext cx="8229599" cy="484632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5562600" y="2743200"/>
            <a:ext cx="1219200" cy="1828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Oval 9"/>
          <p:cNvSpPr/>
          <p:nvPr/>
        </p:nvSpPr>
        <p:spPr>
          <a:xfrm>
            <a:off x="4128052" y="6019800"/>
            <a:ext cx="533400" cy="337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04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09800"/>
            <a:ext cx="8229600" cy="1143000"/>
          </a:xfrm>
        </p:spPr>
        <p:txBody>
          <a:bodyPr>
            <a:noAutofit/>
          </a:bodyPr>
          <a:lstStyle/>
          <a:p>
            <a:pPr lvl="4" algn="ctr" rtl="0">
              <a:spcBef>
                <a:spcPct val="0"/>
              </a:spcBef>
            </a:pPr>
            <a:r>
              <a:rPr lang="en-US" sz="5400" b="1" dirty="0" smtClean="0">
                <a:solidFill>
                  <a:schemeClr val="tx1"/>
                </a:solidFill>
                <a:latin typeface="Calibri" panose="020F0502020204030204" pitchFamily="34" charset="0"/>
              </a:rPr>
              <a:t>Chemicals and Chances of</a:t>
            </a:r>
            <a:br>
              <a:rPr lang="en-US" sz="5400" b="1" dirty="0" smtClean="0">
                <a:solidFill>
                  <a:schemeClr val="tx1"/>
                </a:solidFill>
                <a:latin typeface="Calibri" panose="020F0502020204030204" pitchFamily="34" charset="0"/>
              </a:rPr>
            </a:br>
            <a:r>
              <a:rPr lang="en-US" sz="5400" b="1" dirty="0" smtClean="0">
                <a:solidFill>
                  <a:schemeClr val="tx1"/>
                </a:solidFill>
                <a:latin typeface="Calibri" panose="020F0502020204030204" pitchFamily="34" charset="0"/>
              </a:rPr>
              <a:t>Being Overweight</a:t>
            </a:r>
            <a:br>
              <a:rPr lang="en-US" sz="5400" b="1" dirty="0" smtClean="0">
                <a:solidFill>
                  <a:schemeClr val="tx1"/>
                </a:solidFill>
                <a:latin typeface="Calibri" panose="020F0502020204030204" pitchFamily="34" charset="0"/>
              </a:rPr>
            </a:br>
            <a:endParaRPr lang="en-US" sz="5400" dirty="0">
              <a:latin typeface="Calibri" panose="020F0502020204030204" pitchFamily="34" charset="0"/>
            </a:endParaRPr>
          </a:p>
        </p:txBody>
      </p:sp>
    </p:spTree>
    <p:extLst>
      <p:ext uri="{BB962C8B-B14F-4D97-AF65-F5344CB8AC3E}">
        <p14:creationId xmlns:p14="http://schemas.microsoft.com/office/powerpoint/2010/main" val="71861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b="1" dirty="0" smtClean="0">
                <a:latin typeface="Calibri" panose="020F0502020204030204" pitchFamily="34" charset="0"/>
              </a:rPr>
              <a:t>Background</a:t>
            </a:r>
            <a:endParaRPr lang="en-US" b="1" dirty="0">
              <a:latin typeface="Calibri" panose="020F0502020204030204" pitchFamily="34" charset="0"/>
            </a:endParaRPr>
          </a:p>
        </p:txBody>
      </p:sp>
      <p:sp>
        <p:nvSpPr>
          <p:cNvPr id="4" name="TextBox 3"/>
          <p:cNvSpPr txBox="1"/>
          <p:nvPr/>
        </p:nvSpPr>
        <p:spPr>
          <a:xfrm>
            <a:off x="304800" y="1447800"/>
            <a:ext cx="8534400"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Many youth in the U.S. are overweight.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Good </a:t>
            </a:r>
            <a:r>
              <a:rPr lang="en-US" sz="2800" dirty="0"/>
              <a:t>food and exercise are </a:t>
            </a:r>
            <a:r>
              <a:rPr lang="en-US" sz="2800" dirty="0" smtClean="0"/>
              <a:t>important to </a:t>
            </a:r>
            <a:r>
              <a:rPr lang="en-US" sz="2800" dirty="0"/>
              <a:t>our </a:t>
            </a:r>
            <a:r>
              <a:rPr lang="en-US" sz="2800" dirty="0" smtClean="0"/>
              <a:t>health.</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It can be </a:t>
            </a:r>
            <a:r>
              <a:rPr lang="en-US" sz="2800" dirty="0"/>
              <a:t>hard to </a:t>
            </a:r>
            <a:r>
              <a:rPr lang="en-US" sz="2800" dirty="0" smtClean="0"/>
              <a:t>get healthy </a:t>
            </a:r>
            <a:r>
              <a:rPr lang="en-US" sz="2800" dirty="0"/>
              <a:t>foods, cook fresh meals, or find the time or place to </a:t>
            </a:r>
            <a:r>
              <a:rPr lang="en-US" sz="2800" dirty="0" smtClean="0"/>
              <a:t>exercise.</a:t>
            </a:r>
          </a:p>
          <a:p>
            <a:endParaRPr lang="en-US" sz="2800" dirty="0"/>
          </a:p>
          <a:p>
            <a:pPr marL="285750" indent="-285750">
              <a:buFont typeface="Arial" panose="020B0604020202020204" pitchFamily="34" charset="0"/>
              <a:buChar char="•"/>
            </a:pPr>
            <a:r>
              <a:rPr lang="en-US" sz="2800" dirty="0" smtClean="0"/>
              <a:t>Scientists are </a:t>
            </a:r>
            <a:r>
              <a:rPr lang="en-US" sz="2800" dirty="0"/>
              <a:t>wondering if chemicals in the environment increase chances of becoming </a:t>
            </a:r>
            <a:r>
              <a:rPr lang="en-US" sz="2800" dirty="0" smtClean="0"/>
              <a:t>overweight. </a:t>
            </a:r>
            <a:endParaRPr lang="en-US" sz="2800" dirty="0"/>
          </a:p>
          <a:p>
            <a:endParaRPr lang="en-US" dirty="0" smtClean="0"/>
          </a:p>
          <a:p>
            <a:endParaRPr lang="en-US" dirty="0"/>
          </a:p>
        </p:txBody>
      </p:sp>
    </p:spTree>
    <p:extLst>
      <p:ext uri="{BB962C8B-B14F-4D97-AF65-F5344CB8AC3E}">
        <p14:creationId xmlns:p14="http://schemas.microsoft.com/office/powerpoint/2010/main" val="361937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alibri" panose="020F0502020204030204" pitchFamily="34" charset="0"/>
              </a:rPr>
              <a:t>CHAMACOS Findings </a:t>
            </a:r>
            <a:endParaRPr lang="en-US" sz="3600" b="1" dirty="0">
              <a:latin typeface="Calibri" panose="020F0502020204030204" pitchFamily="34" charset="0"/>
            </a:endParaRPr>
          </a:p>
        </p:txBody>
      </p:sp>
      <p:sp>
        <p:nvSpPr>
          <p:cNvPr id="3" name="Content Placeholder 2"/>
          <p:cNvSpPr>
            <a:spLocks noGrp="1"/>
          </p:cNvSpPr>
          <p:nvPr>
            <p:ph idx="1"/>
          </p:nvPr>
        </p:nvSpPr>
        <p:spPr>
          <a:xfrm>
            <a:off x="685800" y="1371600"/>
            <a:ext cx="8001000" cy="4525963"/>
          </a:xfrm>
        </p:spPr>
        <p:txBody>
          <a:bodyPr>
            <a:noAutofit/>
          </a:bodyPr>
          <a:lstStyle/>
          <a:p>
            <a:r>
              <a:rPr lang="en-US" sz="2600" dirty="0" smtClean="0">
                <a:latin typeface="Calibri" panose="020F0502020204030204" pitchFamily="34" charset="0"/>
              </a:rPr>
              <a:t>12 year olds were likely to be overweight if more of certain chemicals found in some plastics and personal care products were higher during pregnancy.</a:t>
            </a:r>
          </a:p>
          <a:p>
            <a:endParaRPr lang="en-US" sz="2600" dirty="0" smtClean="0">
              <a:latin typeface="Calibri" panose="020F0502020204030204" pitchFamily="34" charset="0"/>
            </a:endParaRPr>
          </a:p>
          <a:p>
            <a:r>
              <a:rPr lang="en-US" sz="2600" dirty="0" smtClean="0">
                <a:latin typeface="Calibri" panose="020F0502020204030204" pitchFamily="34" charset="0"/>
              </a:rPr>
              <a:t>Mothers </a:t>
            </a:r>
            <a:r>
              <a:rPr lang="en-US" sz="2600" dirty="0">
                <a:latin typeface="Calibri" panose="020F0502020204030204" pitchFamily="34" charset="0"/>
              </a:rPr>
              <a:t>with higher levels of </a:t>
            </a:r>
            <a:r>
              <a:rPr lang="en-US" sz="2600" dirty="0" smtClean="0">
                <a:latin typeface="Calibri" panose="020F0502020204030204" pitchFamily="34" charset="0"/>
              </a:rPr>
              <a:t>DDT, an old pesticide no longer used, or </a:t>
            </a:r>
            <a:r>
              <a:rPr lang="en-US" sz="2600" dirty="0">
                <a:latin typeface="Calibri" panose="020F0502020204030204" pitchFamily="34" charset="0"/>
              </a:rPr>
              <a:t>certain </a:t>
            </a:r>
            <a:r>
              <a:rPr lang="en-US" sz="2600" dirty="0" smtClean="0">
                <a:latin typeface="Calibri" panose="020F0502020204030204" pitchFamily="34" charset="0"/>
              </a:rPr>
              <a:t>flame-retardants were also more </a:t>
            </a:r>
            <a:r>
              <a:rPr lang="en-US" sz="2600" dirty="0">
                <a:latin typeface="Calibri" panose="020F0502020204030204" pitchFamily="34" charset="0"/>
              </a:rPr>
              <a:t>likely to have boys that weighed </a:t>
            </a:r>
            <a:r>
              <a:rPr lang="en-US" sz="2600" dirty="0" smtClean="0">
                <a:latin typeface="Calibri" panose="020F0502020204030204" pitchFamily="34" charset="0"/>
              </a:rPr>
              <a:t>more (but not girls).</a:t>
            </a:r>
          </a:p>
          <a:p>
            <a:endParaRPr lang="en-US" sz="2600" dirty="0">
              <a:latin typeface="Calibri" panose="020F0502020204030204" pitchFamily="34" charset="0"/>
            </a:endParaRPr>
          </a:p>
          <a:p>
            <a:r>
              <a:rPr lang="en-US" sz="2600" dirty="0" smtClean="0">
                <a:latin typeface="Calibri" panose="020F0502020204030204" pitchFamily="34" charset="0"/>
              </a:rPr>
              <a:t>We are trying to learn more about chemicals and weight in people.</a:t>
            </a:r>
            <a:endParaRPr lang="en-US" sz="2600" dirty="0">
              <a:latin typeface="Calibri" panose="020F0502020204030204" pitchFamily="34" charset="0"/>
            </a:endParaRPr>
          </a:p>
        </p:txBody>
      </p:sp>
    </p:spTree>
    <p:extLst>
      <p:ext uri="{BB962C8B-B14F-4D97-AF65-F5344CB8AC3E}">
        <p14:creationId xmlns:p14="http://schemas.microsoft.com/office/powerpoint/2010/main" val="309432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anose="020F0502020204030204" pitchFamily="34" charset="0"/>
              </a:rPr>
              <a:t>We are doing more research on </a:t>
            </a:r>
            <a:endParaRPr lang="en-US" b="1" dirty="0">
              <a:latin typeface="Calibri" panose="020F0502020204030204" pitchFamily="34" charset="0"/>
            </a:endParaRPr>
          </a:p>
        </p:txBody>
      </p:sp>
      <p:sp>
        <p:nvSpPr>
          <p:cNvPr id="3" name="Content Placeholder 2"/>
          <p:cNvSpPr>
            <a:spLocks noGrp="1"/>
          </p:cNvSpPr>
          <p:nvPr>
            <p:ph idx="1"/>
          </p:nvPr>
        </p:nvSpPr>
        <p:spPr>
          <a:xfrm>
            <a:off x="1219200" y="1828800"/>
            <a:ext cx="8404225" cy="4600575"/>
          </a:xfrm>
        </p:spPr>
        <p:txBody>
          <a:bodyPr/>
          <a:lstStyle/>
          <a:p>
            <a:pPr>
              <a:spcBef>
                <a:spcPts val="600"/>
              </a:spcBef>
            </a:pPr>
            <a:r>
              <a:rPr lang="en-US" sz="2800" dirty="0"/>
              <a:t>F</a:t>
            </a:r>
            <a:r>
              <a:rPr lang="en-US" sz="2800" dirty="0" smtClean="0"/>
              <a:t>lame retardant exposure and puberty</a:t>
            </a:r>
          </a:p>
          <a:p>
            <a:pPr marL="0" indent="0">
              <a:spcBef>
                <a:spcPts val="600"/>
              </a:spcBef>
              <a:buNone/>
            </a:pPr>
            <a:endParaRPr lang="en-US" sz="2800" dirty="0" smtClean="0"/>
          </a:p>
          <a:p>
            <a:pPr>
              <a:spcBef>
                <a:spcPts val="600"/>
              </a:spcBef>
            </a:pPr>
            <a:r>
              <a:rPr lang="en-US" sz="2800" dirty="0" smtClean="0"/>
              <a:t>Chemicals from plastics and overweight</a:t>
            </a:r>
          </a:p>
          <a:p>
            <a:pPr marL="0" indent="0">
              <a:spcBef>
                <a:spcPts val="600"/>
              </a:spcBef>
              <a:buNone/>
            </a:pPr>
            <a:endParaRPr lang="en-US" sz="2800" dirty="0" smtClean="0"/>
          </a:p>
          <a:p>
            <a:pPr>
              <a:spcBef>
                <a:spcPts val="600"/>
              </a:spcBef>
            </a:pPr>
            <a:r>
              <a:rPr lang="en-US" sz="2800" dirty="0" smtClean="0"/>
              <a:t>Neighborhoods, stress, and development</a:t>
            </a:r>
          </a:p>
          <a:p>
            <a:pPr>
              <a:spcBef>
                <a:spcPts val="600"/>
              </a:spcBef>
            </a:pPr>
            <a:endParaRPr lang="en-US" sz="2800" dirty="0" smtClean="0"/>
          </a:p>
          <a:p>
            <a:pPr>
              <a:spcBef>
                <a:spcPts val="600"/>
              </a:spcBef>
            </a:pPr>
            <a:r>
              <a:rPr lang="en-US" sz="2800" dirty="0" smtClean="0"/>
              <a:t>How our body reacts to stress</a:t>
            </a:r>
          </a:p>
          <a:p>
            <a:pPr>
              <a:spcBef>
                <a:spcPts val="600"/>
              </a:spcBef>
            </a:pPr>
            <a:endParaRPr lang="en-US" sz="2400" dirty="0">
              <a:latin typeface="Calibri" panose="020F0502020204030204" pitchFamily="34" charset="0"/>
            </a:endParaRPr>
          </a:p>
        </p:txBody>
      </p:sp>
    </p:spTree>
    <p:extLst>
      <p:ext uri="{BB962C8B-B14F-4D97-AF65-F5344CB8AC3E}">
        <p14:creationId xmlns:p14="http://schemas.microsoft.com/office/powerpoint/2010/main" val="222400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3"/>
          <p:cNvSpPr>
            <a:spLocks noGrp="1"/>
          </p:cNvSpPr>
          <p:nvPr>
            <p:ph type="ctrTitle" idx="4294967295"/>
          </p:nvPr>
        </p:nvSpPr>
        <p:spPr>
          <a:xfrm>
            <a:off x="-57150" y="488950"/>
            <a:ext cx="9024938" cy="647700"/>
          </a:xfrm>
        </p:spPr>
        <p:txBody>
          <a:bodyPr>
            <a:spAutoFit/>
          </a:bodyPr>
          <a:lstStyle/>
          <a:p>
            <a:pPr algn="ctr" defTabSz="457200" eaLnBrk="1" hangingPunct="1"/>
            <a:r>
              <a:rPr lang="en-US" altLang="en-US" dirty="0" smtClean="0">
                <a:solidFill>
                  <a:schemeClr val="tx1"/>
                </a:solidFill>
                <a:latin typeface="Calibri" pitchFamily="34" charset="0"/>
              </a:rPr>
              <a:t>Future Directions…</a:t>
            </a:r>
            <a:endParaRPr lang="en-US" altLang="en-US" sz="3200" i="1" dirty="0" smtClean="0">
              <a:solidFill>
                <a:schemeClr val="tx1"/>
              </a:solidFill>
              <a:latin typeface="Calibri" pitchFamily="34" charset="0"/>
            </a:endParaRPr>
          </a:p>
        </p:txBody>
      </p:sp>
      <p:sp>
        <p:nvSpPr>
          <p:cNvPr id="14336" name="TextBox 14335"/>
          <p:cNvSpPr txBox="1">
            <a:spLocks noChangeArrowheads="1"/>
          </p:cNvSpPr>
          <p:nvPr/>
        </p:nvSpPr>
        <p:spPr bwMode="auto">
          <a:xfrm>
            <a:off x="865499" y="3657600"/>
            <a:ext cx="699389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800100" indent="-3429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algn="ctr" eaLnBrk="1" hangingPunct="1">
              <a:spcBef>
                <a:spcPct val="0"/>
              </a:spcBef>
              <a:buClrTx/>
              <a:buFontTx/>
              <a:buNone/>
            </a:pPr>
            <a:r>
              <a:rPr lang="en-US" altLang="en-US" sz="2600" dirty="0" smtClean="0">
                <a:solidFill>
                  <a:srgbClr val="2F2B20"/>
                </a:solidFill>
              </a:rPr>
              <a:t>We want to learn more about how chemical exposures might affect health at older ages and also figure out what we can do to make sure our children can grow up healthy. We hope to follow your children up to 21 years!</a:t>
            </a:r>
            <a:endParaRPr lang="en-US" altLang="en-US" sz="2600" dirty="0">
              <a:solidFill>
                <a:srgbClr val="2F2B20"/>
              </a:solidFill>
            </a:endParaRPr>
          </a:p>
        </p:txBody>
      </p:sp>
      <p:sp>
        <p:nvSpPr>
          <p:cNvPr id="288772" name="Right Arrow 2"/>
          <p:cNvSpPr>
            <a:spLocks noChangeArrowheads="1"/>
          </p:cNvSpPr>
          <p:nvPr/>
        </p:nvSpPr>
        <p:spPr bwMode="auto">
          <a:xfrm>
            <a:off x="325438" y="2284413"/>
            <a:ext cx="6342062" cy="323850"/>
          </a:xfrm>
          <a:prstGeom prst="rightArrow">
            <a:avLst>
              <a:gd name="adj1" fmla="val 50000"/>
              <a:gd name="adj2" fmla="val 50046"/>
            </a:avLst>
          </a:prstGeom>
          <a:solidFill>
            <a:srgbClr val="00642D"/>
          </a:solidFill>
          <a:ln w="28575">
            <a:solidFill>
              <a:schemeClr val="tx1"/>
            </a:solidFill>
            <a:round/>
            <a:headEnd/>
            <a:tailEnd/>
          </a:ln>
        </p:spPr>
        <p:txBody>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algn="ctr" eaLnBrk="1" hangingPunct="1">
              <a:spcBef>
                <a:spcPct val="0"/>
              </a:spcBef>
              <a:buClrTx/>
              <a:buFontTx/>
              <a:buNone/>
            </a:pPr>
            <a:endParaRPr lang="en-US" altLang="en-US" sz="1800">
              <a:solidFill>
                <a:srgbClr val="000000"/>
              </a:solidFill>
              <a:latin typeface="Times New Roman" pitchFamily="18" charset="0"/>
            </a:endParaRPr>
          </a:p>
        </p:txBody>
      </p:sp>
      <p:cxnSp>
        <p:nvCxnSpPr>
          <p:cNvPr id="288773" name="Straight Connector 4"/>
          <p:cNvCxnSpPr>
            <a:cxnSpLocks noChangeShapeType="1"/>
          </p:cNvCxnSpPr>
          <p:nvPr/>
        </p:nvCxnSpPr>
        <p:spPr bwMode="auto">
          <a:xfrm>
            <a:off x="384175"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4" name="Straight Connector 68"/>
          <p:cNvCxnSpPr>
            <a:cxnSpLocks noChangeShapeType="1"/>
          </p:cNvCxnSpPr>
          <p:nvPr/>
        </p:nvCxnSpPr>
        <p:spPr bwMode="auto">
          <a:xfrm>
            <a:off x="1128713" y="20558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5" name="Straight Connector 69"/>
          <p:cNvCxnSpPr>
            <a:cxnSpLocks noChangeShapeType="1"/>
          </p:cNvCxnSpPr>
          <p:nvPr/>
        </p:nvCxnSpPr>
        <p:spPr bwMode="auto">
          <a:xfrm>
            <a:off x="1592263"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6" name="Straight Connector 70"/>
          <p:cNvCxnSpPr>
            <a:cxnSpLocks noChangeShapeType="1"/>
          </p:cNvCxnSpPr>
          <p:nvPr/>
        </p:nvCxnSpPr>
        <p:spPr bwMode="auto">
          <a:xfrm>
            <a:off x="2058988" y="20653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7" name="Straight Connector 71"/>
          <p:cNvCxnSpPr>
            <a:cxnSpLocks noChangeShapeType="1"/>
          </p:cNvCxnSpPr>
          <p:nvPr/>
        </p:nvCxnSpPr>
        <p:spPr bwMode="auto">
          <a:xfrm>
            <a:off x="4576763" y="205105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8" name="Straight Connector 72"/>
          <p:cNvCxnSpPr>
            <a:cxnSpLocks noChangeShapeType="1"/>
          </p:cNvCxnSpPr>
          <p:nvPr/>
        </p:nvCxnSpPr>
        <p:spPr bwMode="auto">
          <a:xfrm>
            <a:off x="8142288" y="254158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79" name="Straight Connector 73"/>
          <p:cNvCxnSpPr>
            <a:cxnSpLocks noChangeShapeType="1"/>
          </p:cNvCxnSpPr>
          <p:nvPr/>
        </p:nvCxnSpPr>
        <p:spPr bwMode="auto">
          <a:xfrm>
            <a:off x="5324475" y="2536825"/>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0" name="Straight Connector 74"/>
          <p:cNvCxnSpPr>
            <a:cxnSpLocks noChangeShapeType="1"/>
          </p:cNvCxnSpPr>
          <p:nvPr/>
        </p:nvCxnSpPr>
        <p:spPr bwMode="auto">
          <a:xfrm>
            <a:off x="3260725" y="206851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1" name="Straight Connector 75"/>
          <p:cNvCxnSpPr>
            <a:cxnSpLocks noChangeShapeType="1"/>
          </p:cNvCxnSpPr>
          <p:nvPr/>
        </p:nvCxnSpPr>
        <p:spPr bwMode="auto">
          <a:xfrm>
            <a:off x="3989388" y="2519363"/>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88782" name="Straight Connector 76"/>
          <p:cNvCxnSpPr>
            <a:cxnSpLocks noChangeShapeType="1"/>
          </p:cNvCxnSpPr>
          <p:nvPr/>
        </p:nvCxnSpPr>
        <p:spPr bwMode="auto">
          <a:xfrm>
            <a:off x="5846763" y="20653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83" name="TextBox 77"/>
          <p:cNvSpPr txBox="1">
            <a:spLocks noChangeArrowheads="1"/>
          </p:cNvSpPr>
          <p:nvPr/>
        </p:nvSpPr>
        <p:spPr bwMode="auto">
          <a:xfrm>
            <a:off x="-68263" y="2832100"/>
            <a:ext cx="116205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Pregnancy</a:t>
            </a:r>
          </a:p>
        </p:txBody>
      </p:sp>
      <p:sp>
        <p:nvSpPr>
          <p:cNvPr id="288784" name="TextBox 17"/>
          <p:cNvSpPr txBox="1">
            <a:spLocks noChangeArrowheads="1"/>
          </p:cNvSpPr>
          <p:nvPr/>
        </p:nvSpPr>
        <p:spPr bwMode="auto">
          <a:xfrm>
            <a:off x="1330325" y="2824163"/>
            <a:ext cx="522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6 mo</a:t>
            </a:r>
          </a:p>
        </p:txBody>
      </p:sp>
      <p:sp>
        <p:nvSpPr>
          <p:cNvPr id="288785" name="TextBox 18"/>
          <p:cNvSpPr txBox="1">
            <a:spLocks noChangeArrowheads="1"/>
          </p:cNvSpPr>
          <p:nvPr/>
        </p:nvSpPr>
        <p:spPr bwMode="auto">
          <a:xfrm>
            <a:off x="869950" y="1800225"/>
            <a:ext cx="515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Birth</a:t>
            </a:r>
          </a:p>
        </p:txBody>
      </p:sp>
      <p:sp>
        <p:nvSpPr>
          <p:cNvPr id="288786" name="TextBox 19"/>
          <p:cNvSpPr txBox="1">
            <a:spLocks noChangeArrowheads="1"/>
          </p:cNvSpPr>
          <p:nvPr/>
        </p:nvSpPr>
        <p:spPr bwMode="auto">
          <a:xfrm>
            <a:off x="1844675" y="1801813"/>
            <a:ext cx="428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1 yr</a:t>
            </a:r>
          </a:p>
        </p:txBody>
      </p:sp>
      <p:sp>
        <p:nvSpPr>
          <p:cNvPr id="288787" name="TextBox 20"/>
          <p:cNvSpPr txBox="1">
            <a:spLocks noChangeArrowheads="1"/>
          </p:cNvSpPr>
          <p:nvPr/>
        </p:nvSpPr>
        <p:spPr bwMode="auto">
          <a:xfrm>
            <a:off x="6084888" y="2841625"/>
            <a:ext cx="519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12 yr</a:t>
            </a:r>
          </a:p>
        </p:txBody>
      </p:sp>
      <p:cxnSp>
        <p:nvCxnSpPr>
          <p:cNvPr id="288788" name="Straight Connector 26"/>
          <p:cNvCxnSpPr>
            <a:cxnSpLocks noChangeShapeType="1"/>
          </p:cNvCxnSpPr>
          <p:nvPr/>
        </p:nvCxnSpPr>
        <p:spPr bwMode="auto">
          <a:xfrm>
            <a:off x="2647950" y="25273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89" name="TextBox 27"/>
          <p:cNvSpPr txBox="1">
            <a:spLocks noChangeArrowheads="1"/>
          </p:cNvSpPr>
          <p:nvPr/>
        </p:nvSpPr>
        <p:spPr bwMode="auto">
          <a:xfrm>
            <a:off x="2433638" y="2824163"/>
            <a:ext cx="428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2 yr</a:t>
            </a:r>
          </a:p>
        </p:txBody>
      </p:sp>
      <p:sp>
        <p:nvSpPr>
          <p:cNvPr id="288790" name="TextBox 28"/>
          <p:cNvSpPr txBox="1">
            <a:spLocks noChangeArrowheads="1"/>
          </p:cNvSpPr>
          <p:nvPr/>
        </p:nvSpPr>
        <p:spPr bwMode="auto">
          <a:xfrm>
            <a:off x="5502275" y="1800225"/>
            <a:ext cx="687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10 ½ yr</a:t>
            </a:r>
          </a:p>
        </p:txBody>
      </p:sp>
      <p:sp>
        <p:nvSpPr>
          <p:cNvPr id="288791" name="TextBox 29"/>
          <p:cNvSpPr txBox="1">
            <a:spLocks noChangeArrowheads="1"/>
          </p:cNvSpPr>
          <p:nvPr/>
        </p:nvSpPr>
        <p:spPr bwMode="auto">
          <a:xfrm>
            <a:off x="5110163" y="2841625"/>
            <a:ext cx="428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9 yr</a:t>
            </a:r>
          </a:p>
        </p:txBody>
      </p:sp>
      <p:sp>
        <p:nvSpPr>
          <p:cNvPr id="288792" name="TextBox 30"/>
          <p:cNvSpPr txBox="1">
            <a:spLocks noChangeArrowheads="1"/>
          </p:cNvSpPr>
          <p:nvPr/>
        </p:nvSpPr>
        <p:spPr bwMode="auto">
          <a:xfrm>
            <a:off x="4362450" y="1800225"/>
            <a:ext cx="428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7 yr</a:t>
            </a:r>
          </a:p>
        </p:txBody>
      </p:sp>
      <p:sp>
        <p:nvSpPr>
          <p:cNvPr id="288793" name="TextBox 31"/>
          <p:cNvSpPr txBox="1">
            <a:spLocks noChangeArrowheads="1"/>
          </p:cNvSpPr>
          <p:nvPr/>
        </p:nvSpPr>
        <p:spPr bwMode="auto">
          <a:xfrm>
            <a:off x="3775075" y="2824163"/>
            <a:ext cx="428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5 yr</a:t>
            </a:r>
          </a:p>
        </p:txBody>
      </p:sp>
      <p:sp>
        <p:nvSpPr>
          <p:cNvPr id="288794" name="TextBox 32"/>
          <p:cNvSpPr txBox="1">
            <a:spLocks noChangeArrowheads="1"/>
          </p:cNvSpPr>
          <p:nvPr/>
        </p:nvSpPr>
        <p:spPr bwMode="auto">
          <a:xfrm>
            <a:off x="2963863" y="1793875"/>
            <a:ext cx="593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000000"/>
                </a:solidFill>
              </a:rPr>
              <a:t>3 ½ yr</a:t>
            </a:r>
          </a:p>
        </p:txBody>
      </p:sp>
      <p:sp>
        <p:nvSpPr>
          <p:cNvPr id="94" name="Striped Right Arrow 93"/>
          <p:cNvSpPr/>
          <p:nvPr/>
        </p:nvSpPr>
        <p:spPr>
          <a:xfrm>
            <a:off x="6707958" y="2281727"/>
            <a:ext cx="1634768" cy="337783"/>
          </a:xfrm>
          <a:prstGeom prst="striped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ndParaRPr>
          </a:p>
        </p:txBody>
      </p:sp>
      <p:cxnSp>
        <p:nvCxnSpPr>
          <p:cNvPr id="288796" name="Straight Connector 94"/>
          <p:cNvCxnSpPr>
            <a:cxnSpLocks noChangeShapeType="1"/>
          </p:cNvCxnSpPr>
          <p:nvPr/>
        </p:nvCxnSpPr>
        <p:spPr bwMode="auto">
          <a:xfrm>
            <a:off x="6370638" y="2509838"/>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8797" name="TextBox 95"/>
          <p:cNvSpPr txBox="1">
            <a:spLocks noChangeArrowheads="1"/>
          </p:cNvSpPr>
          <p:nvPr/>
        </p:nvSpPr>
        <p:spPr bwMode="auto">
          <a:xfrm>
            <a:off x="7473950" y="2846388"/>
            <a:ext cx="1402948" cy="369332"/>
          </a:xfrm>
          <a:prstGeom prst="rect">
            <a:avLst/>
          </a:prstGeom>
          <a:solidFill>
            <a:srgbClr val="FFFF00"/>
          </a:solidFill>
          <a:ln w="12700">
            <a:solidFill>
              <a:srgbClr val="800000"/>
            </a:solidFill>
            <a:miter lim="800000"/>
            <a:headEnd/>
            <a:tailEnd/>
          </a:ln>
        </p:spPr>
        <p:txBody>
          <a:bodyPr wrap="none">
            <a:spAutoFit/>
          </a:bodyPr>
          <a:lstStyle>
            <a:lvl1pPr eaLnBrk="0" hangingPunct="0">
              <a:spcBef>
                <a:spcPts val="2000"/>
              </a:spcBef>
              <a:buClr>
                <a:srgbClr val="008000"/>
              </a:buClr>
              <a:buFont typeface="Arial" pitchFamily="34" charset="0"/>
              <a:buChar char="•"/>
              <a:defRPr sz="2000">
                <a:solidFill>
                  <a:srgbClr val="333333"/>
                </a:solidFill>
                <a:latin typeface="Calibri" pitchFamily="34" charset="0"/>
                <a:ea typeface="ＭＳ Ｐゴシック" pitchFamily="34" charset="-128"/>
              </a:defRPr>
            </a:lvl1pPr>
            <a:lvl2pPr marL="742950" indent="-28575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2pPr>
            <a:lvl3pPr marL="11430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3pPr>
            <a:lvl4pPr marL="16002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4pPr>
            <a:lvl5pPr marL="2057400" indent="-228600" eaLnBrk="0" hangingPunct="0">
              <a:spcBef>
                <a:spcPts val="600"/>
              </a:spcBef>
              <a:buClr>
                <a:srgbClr val="008000"/>
              </a:buClr>
              <a:buFont typeface="Arial" pitchFamily="34" charset="0"/>
              <a:buChar char="•"/>
              <a:defRPr>
                <a:solidFill>
                  <a:srgbClr val="333333"/>
                </a:solidFill>
                <a:latin typeface="Calibri" pitchFamily="34" charset="0"/>
                <a:ea typeface="ＭＳ Ｐゴシック" pitchFamily="34" charset="-128"/>
              </a:defRPr>
            </a:lvl5pPr>
            <a:lvl6pPr marL="25146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6pPr>
            <a:lvl7pPr marL="29718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7pPr>
            <a:lvl8pPr marL="34290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8pPr>
            <a:lvl9pPr marL="3886200" indent="-228600" defTabSz="457200" eaLnBrk="0" fontAlgn="base" hangingPunct="0">
              <a:spcBef>
                <a:spcPts val="600"/>
              </a:spcBef>
              <a:spcAft>
                <a:spcPct val="0"/>
              </a:spcAft>
              <a:buClr>
                <a:srgbClr val="008000"/>
              </a:buClr>
              <a:buFont typeface="Arial" pitchFamily="34" charset="0"/>
              <a:buChar char="•"/>
              <a:defRPr>
                <a:solidFill>
                  <a:srgbClr val="333333"/>
                </a:solidFill>
                <a:latin typeface="Calibri" pitchFamily="34" charset="0"/>
                <a:ea typeface="ＭＳ Ｐゴシック" pitchFamily="34" charset="-128"/>
              </a:defRPr>
            </a:lvl9pPr>
          </a:lstStyle>
          <a:p>
            <a:pPr eaLnBrk="1" hangingPunct="1">
              <a:spcBef>
                <a:spcPct val="0"/>
              </a:spcBef>
              <a:buClrTx/>
              <a:buFontTx/>
              <a:buNone/>
            </a:pPr>
            <a:r>
              <a:rPr lang="en-US" altLang="en-US" sz="1800" dirty="0" smtClean="0">
                <a:solidFill>
                  <a:srgbClr val="800000"/>
                </a:solidFill>
                <a:latin typeface="Arial" pitchFamily="34" charset="0"/>
                <a:cs typeface="Arial" pitchFamily="34" charset="0"/>
              </a:rPr>
              <a:t>16-21 </a:t>
            </a:r>
            <a:r>
              <a:rPr lang="en-US" altLang="en-US" sz="1800" dirty="0">
                <a:solidFill>
                  <a:srgbClr val="800000"/>
                </a:solidFill>
                <a:latin typeface="Arial" pitchFamily="34" charset="0"/>
                <a:cs typeface="Arial" pitchFamily="34" charset="0"/>
              </a:rPr>
              <a:t>years</a:t>
            </a:r>
          </a:p>
        </p:txBody>
      </p:sp>
    </p:spTree>
    <p:extLst>
      <p:ext uri="{BB962C8B-B14F-4D97-AF65-F5344CB8AC3E}">
        <p14:creationId xmlns:p14="http://schemas.microsoft.com/office/powerpoint/2010/main" val="2433843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6">
                                            <p:txEl>
                                              <p:pRg st="0" end="0"/>
                                            </p:txEl>
                                          </p:spTgt>
                                        </p:tgtEl>
                                        <p:attrNameLst>
                                          <p:attrName>style.visibility</p:attrName>
                                        </p:attrNameLst>
                                      </p:cBhvr>
                                      <p:to>
                                        <p:strVal val="visible"/>
                                      </p:to>
                                    </p:set>
                                    <p:animEffect transition="in" filter="dissolve">
                                      <p:cBhvr>
                                        <p:cTn id="7" dur="500"/>
                                        <p:tgtEl>
                                          <p:spTgt spid="143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33400"/>
            <a:ext cx="6934200" cy="5663089"/>
          </a:xfrm>
          <a:prstGeom prst="rect">
            <a:avLst/>
          </a:prstGeom>
          <a:noFill/>
        </p:spPr>
        <p:txBody>
          <a:bodyPr wrap="square" rtlCol="0">
            <a:spAutoFit/>
          </a:bodyPr>
          <a:lstStyle/>
          <a:p>
            <a:pPr fontAlgn="base"/>
            <a:r>
              <a:rPr lang="en-US" sz="4400" b="1" dirty="0" smtClean="0"/>
              <a:t>Today’s Schedule </a:t>
            </a:r>
          </a:p>
          <a:p>
            <a:pPr fontAlgn="base"/>
            <a:endParaRPr lang="en-US" sz="800" b="1" dirty="0" smtClean="0"/>
          </a:p>
          <a:p>
            <a:pPr fontAlgn="base"/>
            <a:endParaRPr lang="en-US" sz="3200" b="1" dirty="0" smtClean="0"/>
          </a:p>
          <a:p>
            <a:pPr fontAlgn="base"/>
            <a:r>
              <a:rPr lang="en-US" sz="2800" b="1" dirty="0" smtClean="0"/>
              <a:t>6:15-6:20- Welcome</a:t>
            </a:r>
          </a:p>
          <a:p>
            <a:pPr fontAlgn="base"/>
            <a:r>
              <a:rPr lang="en-US" sz="2800" b="1" dirty="0" smtClean="0"/>
              <a:t>6:20-6:40-</a:t>
            </a:r>
            <a:r>
              <a:rPr lang="en-US" sz="2800" dirty="0" smtClean="0"/>
              <a:t> </a:t>
            </a:r>
            <a:r>
              <a:rPr lang="en-US" sz="2800" b="1" dirty="0">
                <a:latin typeface="Calibri" panose="020F0502020204030204" pitchFamily="34" charset="0"/>
              </a:rPr>
              <a:t>New CHAMACOS research:</a:t>
            </a:r>
          </a:p>
          <a:p>
            <a:pPr marL="742950" lvl="2" indent="-285750">
              <a:buFont typeface="Arial" panose="020B0604020202020204" pitchFamily="34" charset="0"/>
              <a:buChar char="•"/>
            </a:pPr>
            <a:r>
              <a:rPr lang="en-US" sz="2400" dirty="0">
                <a:latin typeface="Calibri" panose="020F0502020204030204" pitchFamily="34" charset="0"/>
              </a:rPr>
              <a:t>Pesticide use and children’s development</a:t>
            </a:r>
          </a:p>
          <a:p>
            <a:pPr marL="742950" lvl="2" indent="-285750">
              <a:buFont typeface="Arial" panose="020B0604020202020204" pitchFamily="34" charset="0"/>
              <a:buChar char="•"/>
            </a:pPr>
            <a:r>
              <a:rPr lang="en-US" sz="2400" dirty="0">
                <a:latin typeface="Calibri" panose="020F0502020204030204" pitchFamily="34" charset="0"/>
              </a:rPr>
              <a:t>Do social challenges make pesticides worse?</a:t>
            </a:r>
          </a:p>
          <a:p>
            <a:pPr marL="742950" lvl="2" indent="-285750">
              <a:buFont typeface="Arial" panose="020B0604020202020204" pitchFamily="34" charset="0"/>
              <a:buChar char="•"/>
            </a:pPr>
            <a:r>
              <a:rPr lang="en-US" sz="2400" dirty="0">
                <a:latin typeface="Calibri" panose="020F0502020204030204" pitchFamily="34" charset="0"/>
              </a:rPr>
              <a:t>Pesticides and weight </a:t>
            </a:r>
            <a:r>
              <a:rPr lang="en-US" sz="2400" dirty="0" smtClean="0">
                <a:latin typeface="Calibri" panose="020F0502020204030204" pitchFamily="34" charset="0"/>
              </a:rPr>
              <a:t>gain</a:t>
            </a:r>
            <a:endParaRPr lang="en-US" sz="2400" dirty="0" smtClean="0"/>
          </a:p>
          <a:p>
            <a:pPr fontAlgn="base"/>
            <a:r>
              <a:rPr lang="en-US" sz="2800" b="1" dirty="0" smtClean="0"/>
              <a:t>6:40-6:50- The COSECHA Study</a:t>
            </a:r>
            <a:endParaRPr lang="en-US" sz="2800" b="1" dirty="0"/>
          </a:p>
          <a:p>
            <a:pPr fontAlgn="base"/>
            <a:r>
              <a:rPr lang="en-US" sz="2800" b="1" dirty="0" smtClean="0"/>
              <a:t>6:50-7:05- Pesticide Use </a:t>
            </a:r>
            <a:r>
              <a:rPr lang="en-US" sz="2800" b="1" dirty="0"/>
              <a:t>Map Overview</a:t>
            </a:r>
          </a:p>
          <a:p>
            <a:pPr fontAlgn="base"/>
            <a:r>
              <a:rPr lang="en-US" sz="2800" b="1" dirty="0" smtClean="0"/>
              <a:t>7:05-7:25- </a:t>
            </a:r>
            <a:r>
              <a:rPr lang="en-US" sz="2800" b="1" dirty="0"/>
              <a:t>Lawyer </a:t>
            </a:r>
            <a:r>
              <a:rPr lang="en-US" sz="2800" b="1" dirty="0" smtClean="0"/>
              <a:t>Presentation</a:t>
            </a:r>
            <a:endParaRPr lang="en-US" sz="2800" b="1" dirty="0"/>
          </a:p>
          <a:p>
            <a:pPr fontAlgn="base"/>
            <a:r>
              <a:rPr lang="en-US" sz="2800" b="1" dirty="0" smtClean="0"/>
              <a:t>7:25-7:30- RAFFLE!</a:t>
            </a:r>
            <a:endParaRPr lang="en-US" sz="2800" b="1" dirty="0"/>
          </a:p>
          <a:p>
            <a:pPr fontAlgn="base"/>
            <a:r>
              <a:rPr lang="en-US" sz="2800" b="1" dirty="0" smtClean="0"/>
              <a:t>7:30-8:00- </a:t>
            </a:r>
            <a:r>
              <a:rPr lang="en-US" sz="2800" b="1" dirty="0"/>
              <a:t>O</a:t>
            </a:r>
            <a:r>
              <a:rPr lang="en-US" sz="2800" b="1" dirty="0" smtClean="0"/>
              <a:t>ne </a:t>
            </a:r>
            <a:r>
              <a:rPr lang="en-US" sz="2800" b="1" dirty="0"/>
              <a:t>on </a:t>
            </a:r>
            <a:r>
              <a:rPr lang="en-US" sz="2800" b="1" dirty="0" smtClean="0"/>
              <a:t>one talks </a:t>
            </a:r>
            <a:endParaRPr lang="en-US" sz="2800" b="1" dirty="0"/>
          </a:p>
          <a:p>
            <a:endParaRPr lang="en-US" sz="1000" dirty="0"/>
          </a:p>
        </p:txBody>
      </p:sp>
      <p:cxnSp>
        <p:nvCxnSpPr>
          <p:cNvPr id="6" name="Straight Connector 5"/>
          <p:cNvCxnSpPr/>
          <p:nvPr/>
        </p:nvCxnSpPr>
        <p:spPr>
          <a:xfrm>
            <a:off x="609600" y="1447800"/>
            <a:ext cx="79248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2268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06" y="1676400"/>
            <a:ext cx="62484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CHAMACOS </a:t>
            </a:r>
            <a:r>
              <a:rPr lang="en-US" sz="2000" dirty="0">
                <a:latin typeface="Calibri" panose="020F0502020204030204" pitchFamily="34" charset="0"/>
              </a:rPr>
              <a:t>is known all over the </a:t>
            </a:r>
            <a:r>
              <a:rPr lang="en-US" sz="2000" dirty="0" smtClean="0">
                <a:latin typeface="Calibri" panose="020F0502020204030204" pitchFamily="34" charset="0"/>
              </a:rPr>
              <a:t>world as such </a:t>
            </a:r>
            <a:r>
              <a:rPr lang="en-US" sz="2000" dirty="0">
                <a:latin typeface="Calibri" panose="020F0502020204030204" pitchFamily="34" charset="0"/>
              </a:rPr>
              <a:t>an important study </a:t>
            </a:r>
            <a:r>
              <a:rPr lang="en-US" sz="2000" dirty="0" smtClean="0">
                <a:latin typeface="Calibri" panose="020F0502020204030204" pitchFamily="34" charset="0"/>
              </a:rPr>
              <a:t>because </a:t>
            </a:r>
            <a:r>
              <a:rPr lang="en-US" sz="2000" dirty="0">
                <a:latin typeface="Calibri" panose="020F0502020204030204" pitchFamily="34" charset="0"/>
              </a:rPr>
              <a:t>we </a:t>
            </a:r>
            <a:r>
              <a:rPr lang="en-US" sz="2000" dirty="0" smtClean="0">
                <a:latin typeface="Calibri" panose="020F0502020204030204" pitchFamily="34" charset="0"/>
              </a:rPr>
              <a:t>followed </a:t>
            </a:r>
            <a:r>
              <a:rPr lang="en-US" sz="2000" dirty="0">
                <a:latin typeface="Calibri" panose="020F0502020204030204" pitchFamily="34" charset="0"/>
              </a:rPr>
              <a:t>your children for so </a:t>
            </a:r>
            <a:r>
              <a:rPr lang="en-US" sz="2000" dirty="0" smtClean="0">
                <a:latin typeface="Calibri" panose="020F0502020204030204" pitchFamily="34" charset="0"/>
              </a:rPr>
              <a:t>long. Thank </a:t>
            </a:r>
            <a:r>
              <a:rPr lang="en-US" sz="2000" dirty="0">
                <a:latin typeface="Calibri" panose="020F0502020204030204" pitchFamily="34" charset="0"/>
              </a:rPr>
              <a:t>you for staying with us</a:t>
            </a:r>
            <a:r>
              <a:rPr lang="en-US" sz="2000" dirty="0" smtClean="0">
                <a:latin typeface="Calibri" panose="020F0502020204030204" pitchFamily="34" charset="0"/>
              </a:rPr>
              <a:t>!</a:t>
            </a:r>
          </a:p>
          <a:p>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We will soon start </a:t>
            </a:r>
            <a:r>
              <a:rPr lang="en-US" sz="2000" dirty="0">
                <a:latin typeface="Calibri" panose="020F0502020204030204" pitchFamily="34" charset="0"/>
              </a:rPr>
              <a:t>an exciting new project </a:t>
            </a:r>
            <a:r>
              <a:rPr lang="en-US" sz="2000" dirty="0" smtClean="0">
                <a:latin typeface="Calibri" panose="020F0502020204030204" pitchFamily="34" charset="0"/>
              </a:rPr>
              <a:t>allowing </a:t>
            </a:r>
            <a:r>
              <a:rPr lang="en-US" sz="2000" dirty="0">
                <a:latin typeface="Calibri" panose="020F0502020204030204" pitchFamily="34" charset="0"/>
              </a:rPr>
              <a:t>us to see how </a:t>
            </a:r>
            <a:r>
              <a:rPr lang="en-US" sz="2000" dirty="0" smtClean="0">
                <a:latin typeface="Calibri" panose="020F0502020204030204" pitchFamily="34" charset="0"/>
              </a:rPr>
              <a:t>a person’s brain </a:t>
            </a:r>
            <a:r>
              <a:rPr lang="en-US" sz="2000" dirty="0">
                <a:latin typeface="Calibri" panose="020F0502020204030204" pitchFamily="34" charset="0"/>
              </a:rPr>
              <a:t>reacts as they perform different thinking </a:t>
            </a:r>
            <a:r>
              <a:rPr lang="en-US" sz="2000" dirty="0" smtClean="0">
                <a:latin typeface="Calibri" panose="020F0502020204030204" pitchFamily="34" charset="0"/>
              </a:rPr>
              <a:t>tasks for 18-year visit. They will wear a hat with special sensors that show us which parts of the brain are being used to complete certain tasks. </a:t>
            </a:r>
          </a:p>
          <a:p>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Your child may be asked to wear </a:t>
            </a:r>
            <a:r>
              <a:rPr lang="en-US" sz="2000" dirty="0">
                <a:latin typeface="Calibri" panose="020F0502020204030204" pitchFamily="34" charset="0"/>
              </a:rPr>
              <a:t>a cap with sensors on it while they perform tests on a </a:t>
            </a:r>
            <a:r>
              <a:rPr lang="en-US" sz="2000" dirty="0" smtClean="0">
                <a:latin typeface="Calibri" panose="020F0502020204030204" pitchFamily="34" charset="0"/>
              </a:rPr>
              <a:t>computer.  The cap looks complicated, but it is totally safe. Its even used on newborns.   </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p>
        </p:txBody>
      </p:sp>
      <p:sp>
        <p:nvSpPr>
          <p:cNvPr id="3" name="TextBox 2"/>
          <p:cNvSpPr txBox="1"/>
          <p:nvPr/>
        </p:nvSpPr>
        <p:spPr>
          <a:xfrm>
            <a:off x="457200" y="533400"/>
            <a:ext cx="7924800" cy="646331"/>
          </a:xfrm>
          <a:prstGeom prst="rect">
            <a:avLst/>
          </a:prstGeom>
          <a:noFill/>
        </p:spPr>
        <p:txBody>
          <a:bodyPr wrap="square" rtlCol="0">
            <a:spAutoFit/>
          </a:bodyPr>
          <a:lstStyle/>
          <a:p>
            <a:pPr algn="ctr"/>
            <a:r>
              <a:rPr lang="en-US" sz="3600" dirty="0" smtClean="0">
                <a:latin typeface="Calibri" panose="020F0502020204030204" pitchFamily="34" charset="0"/>
              </a:rPr>
              <a:t>18- Year Visits </a:t>
            </a:r>
            <a:endParaRPr lang="en-US" sz="3600"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360" y="2133599"/>
            <a:ext cx="2489051" cy="2627639"/>
          </a:xfrm>
          <a:prstGeom prst="rect">
            <a:avLst/>
          </a:prstGeom>
        </p:spPr>
      </p:pic>
    </p:spTree>
    <p:extLst>
      <p:ext uri="{BB962C8B-B14F-4D97-AF65-F5344CB8AC3E}">
        <p14:creationId xmlns:p14="http://schemas.microsoft.com/office/powerpoint/2010/main" val="427661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94714" cy="914400"/>
          </a:xfrm>
        </p:spPr>
        <p:txBody>
          <a:bodyPr/>
          <a:lstStyle/>
          <a:p>
            <a:pPr algn="ctr"/>
            <a:r>
              <a:rPr lang="en-US" b="1" dirty="0" smtClean="0">
                <a:solidFill>
                  <a:schemeClr val="tx1"/>
                </a:solidFill>
              </a:rPr>
              <a:t>Tips for Staying Healthy</a:t>
            </a:r>
            <a:endParaRPr lang="en-US" b="1" dirty="0">
              <a:solidFill>
                <a:schemeClr val="tx1"/>
              </a:solidFill>
            </a:endParaRPr>
          </a:p>
        </p:txBody>
      </p:sp>
      <p:sp>
        <p:nvSpPr>
          <p:cNvPr id="3" name="Content Placeholder 2"/>
          <p:cNvSpPr>
            <a:spLocks noGrp="1"/>
          </p:cNvSpPr>
          <p:nvPr>
            <p:ph idx="1"/>
          </p:nvPr>
        </p:nvSpPr>
        <p:spPr>
          <a:xfrm>
            <a:off x="533400" y="1676400"/>
            <a:ext cx="8686800" cy="4600575"/>
          </a:xfrm>
        </p:spPr>
        <p:txBody>
          <a:bodyPr/>
          <a:lstStyle/>
          <a:p>
            <a:r>
              <a:rPr lang="en-US" sz="3200" dirty="0">
                <a:solidFill>
                  <a:schemeClr val="tx1"/>
                </a:solidFill>
              </a:rPr>
              <a:t>T</a:t>
            </a:r>
            <a:r>
              <a:rPr lang="en-US" sz="3200" dirty="0" smtClean="0">
                <a:solidFill>
                  <a:schemeClr val="tx1"/>
                </a:solidFill>
              </a:rPr>
              <a:t>here is a lot we can do to keep healthy:</a:t>
            </a:r>
          </a:p>
          <a:p>
            <a:pPr marL="692150" lvl="2">
              <a:spcBef>
                <a:spcPts val="0"/>
              </a:spcBef>
              <a:buFont typeface="Wingdings" panose="05000000000000000000" pitchFamily="2" charset="2"/>
              <a:buChar char="Ø"/>
            </a:pPr>
            <a:r>
              <a:rPr lang="en-US" sz="3000" dirty="0" smtClean="0">
                <a:solidFill>
                  <a:schemeClr val="tx1"/>
                </a:solidFill>
              </a:rPr>
              <a:t>Eat healthy food</a:t>
            </a:r>
          </a:p>
          <a:p>
            <a:pPr marL="692150" lvl="2">
              <a:spcBef>
                <a:spcPts val="0"/>
              </a:spcBef>
              <a:buFont typeface="Wingdings" panose="05000000000000000000" pitchFamily="2" charset="2"/>
              <a:buChar char="Ø"/>
            </a:pPr>
            <a:r>
              <a:rPr lang="en-US" sz="3000" dirty="0" smtClean="0">
                <a:solidFill>
                  <a:schemeClr val="tx1"/>
                </a:solidFill>
              </a:rPr>
              <a:t>Get exercise</a:t>
            </a:r>
          </a:p>
          <a:p>
            <a:pPr marL="692150" lvl="2">
              <a:spcBef>
                <a:spcPts val="0"/>
              </a:spcBef>
              <a:buFont typeface="Wingdings" panose="05000000000000000000" pitchFamily="2" charset="2"/>
              <a:buChar char="Ø"/>
            </a:pPr>
            <a:r>
              <a:rPr lang="en-US" sz="3000" dirty="0" smtClean="0">
                <a:solidFill>
                  <a:schemeClr val="tx1"/>
                </a:solidFill>
              </a:rPr>
              <a:t>Sleep well</a:t>
            </a:r>
          </a:p>
          <a:p>
            <a:pPr marL="692150" lvl="2">
              <a:spcBef>
                <a:spcPts val="0"/>
              </a:spcBef>
              <a:buFont typeface="Wingdings" panose="05000000000000000000" pitchFamily="2" charset="2"/>
              <a:buChar char="Ø"/>
            </a:pPr>
            <a:r>
              <a:rPr lang="en-US" sz="3000" dirty="0" smtClean="0">
                <a:solidFill>
                  <a:schemeClr val="tx1"/>
                </a:solidFill>
              </a:rPr>
              <a:t>Read</a:t>
            </a:r>
          </a:p>
          <a:p>
            <a:pPr marL="692150" lvl="2">
              <a:spcBef>
                <a:spcPts val="0"/>
              </a:spcBef>
              <a:buFont typeface="Wingdings" panose="05000000000000000000" pitchFamily="2" charset="2"/>
              <a:buChar char="Ø"/>
            </a:pPr>
            <a:r>
              <a:rPr lang="en-US" sz="3000" dirty="0" smtClean="0">
                <a:solidFill>
                  <a:schemeClr val="tx1"/>
                </a:solidFill>
              </a:rPr>
              <a:t>Don’t smoke or abuse alcohol or drugs</a:t>
            </a:r>
          </a:p>
          <a:p>
            <a:pPr marL="692150" lvl="2">
              <a:spcBef>
                <a:spcPts val="0"/>
              </a:spcBef>
              <a:buFont typeface="Wingdings" panose="05000000000000000000" pitchFamily="2" charset="2"/>
              <a:buChar char="Ø"/>
            </a:pPr>
            <a:r>
              <a:rPr lang="en-US" sz="3000" dirty="0" smtClean="0">
                <a:solidFill>
                  <a:schemeClr val="tx1"/>
                </a:solidFill>
              </a:rPr>
              <a:t>Talk to friends/family when you need help</a:t>
            </a:r>
          </a:p>
          <a:p>
            <a:pPr marL="692150" lvl="2">
              <a:spcBef>
                <a:spcPts val="0"/>
              </a:spcBef>
              <a:buFont typeface="Wingdings" panose="05000000000000000000" pitchFamily="2" charset="2"/>
              <a:buChar char="Ø"/>
            </a:pPr>
            <a:r>
              <a:rPr lang="en-US" sz="3000" dirty="0" smtClean="0">
                <a:solidFill>
                  <a:schemeClr val="tx1"/>
                </a:solidFill>
              </a:rPr>
              <a:t>Spend time with your family </a:t>
            </a:r>
          </a:p>
          <a:p>
            <a:pPr marL="0">
              <a:spcBef>
                <a:spcPts val="0"/>
              </a:spcBef>
              <a:buFont typeface="Wingdings" panose="05000000000000000000" pitchFamily="2" charset="2"/>
              <a:buChar char="Ø"/>
            </a:pPr>
            <a:endParaRPr lang="en-US" sz="3200" dirty="0" smtClean="0">
              <a:solidFill>
                <a:schemeClr val="tx1"/>
              </a:solidFill>
            </a:endParaRPr>
          </a:p>
          <a:p>
            <a:endParaRPr lang="en-US" sz="3200" dirty="0" smtClean="0">
              <a:solidFill>
                <a:schemeClr val="tx1"/>
              </a:solidFill>
            </a:endParaRPr>
          </a:p>
        </p:txBody>
      </p:sp>
    </p:spTree>
    <p:extLst>
      <p:ext uri="{BB962C8B-B14F-4D97-AF65-F5344CB8AC3E}">
        <p14:creationId xmlns:p14="http://schemas.microsoft.com/office/powerpoint/2010/main" val="40885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839200" cy="5332985"/>
          </a:xfrm>
          <a:prstGeom prst="rect">
            <a:avLst/>
          </a:prstGeom>
        </p:spPr>
      </p:pic>
    </p:spTree>
    <p:extLst>
      <p:ext uri="{BB962C8B-B14F-4D97-AF65-F5344CB8AC3E}">
        <p14:creationId xmlns:p14="http://schemas.microsoft.com/office/powerpoint/2010/main" val="325307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94714" cy="914400"/>
          </a:xfrm>
        </p:spPr>
        <p:txBody>
          <a:bodyPr/>
          <a:lstStyle/>
          <a:p>
            <a:pPr algn="ctr"/>
            <a:r>
              <a:rPr lang="en-US" b="1" dirty="0"/>
              <a:t>Advice for Parents of Adolescents </a:t>
            </a:r>
            <a:r>
              <a:rPr lang="en-US" dirty="0"/>
              <a:t/>
            </a:r>
            <a:br>
              <a:rPr lang="en-US" dirty="0"/>
            </a:br>
            <a:endParaRPr lang="en-US" dirty="0"/>
          </a:p>
        </p:txBody>
      </p:sp>
      <p:sp>
        <p:nvSpPr>
          <p:cNvPr id="3" name="Content Placeholder 2"/>
          <p:cNvSpPr>
            <a:spLocks noGrp="1"/>
          </p:cNvSpPr>
          <p:nvPr>
            <p:ph idx="1"/>
          </p:nvPr>
        </p:nvSpPr>
        <p:spPr>
          <a:xfrm>
            <a:off x="609600" y="1600200"/>
            <a:ext cx="8153400" cy="5029200"/>
          </a:xfrm>
        </p:spPr>
        <p:txBody>
          <a:bodyPr/>
          <a:lstStyle/>
          <a:p>
            <a:r>
              <a:rPr lang="en-US" sz="2800" dirty="0" smtClean="0"/>
              <a:t>Be in </a:t>
            </a:r>
            <a:r>
              <a:rPr lang="en-US" sz="2800" dirty="0"/>
              <a:t>the same space </a:t>
            </a:r>
            <a:r>
              <a:rPr lang="en-US" sz="2800" dirty="0" smtClean="0"/>
              <a:t>as your teen. </a:t>
            </a:r>
            <a:r>
              <a:rPr lang="en-US" sz="2800" dirty="0"/>
              <a:t>Invite them to </a:t>
            </a:r>
            <a:r>
              <a:rPr lang="en-US" sz="2800" dirty="0" smtClean="0"/>
              <a:t>hang </a:t>
            </a:r>
            <a:r>
              <a:rPr lang="en-US" sz="2800" dirty="0"/>
              <a:t>out nearby while you </a:t>
            </a:r>
            <a:r>
              <a:rPr lang="en-US" sz="2800" dirty="0" smtClean="0"/>
              <a:t>do </a:t>
            </a:r>
            <a:r>
              <a:rPr lang="en-US" sz="2800" dirty="0"/>
              <a:t>chores. Even if you aren’t talking, your teen benefits from your presence and it might lead to improved trust or important conversations</a:t>
            </a:r>
            <a:r>
              <a:rPr lang="en-US" sz="2800" dirty="0" smtClean="0"/>
              <a:t>!</a:t>
            </a:r>
            <a:endParaRPr lang="en-US" sz="2800" dirty="0"/>
          </a:p>
          <a:p>
            <a:pPr lvl="0"/>
            <a:r>
              <a:rPr lang="en-US" sz="2800" dirty="0" smtClean="0"/>
              <a:t>Monitor </a:t>
            </a:r>
            <a:r>
              <a:rPr lang="en-US" sz="2800" dirty="0"/>
              <a:t>your teen’s screen </a:t>
            </a:r>
            <a:r>
              <a:rPr lang="en-US" sz="2800" dirty="0" smtClean="0"/>
              <a:t>time. Electronics should be used mostly </a:t>
            </a:r>
            <a:r>
              <a:rPr lang="en-US" sz="2800" dirty="0"/>
              <a:t>for homework</a:t>
            </a:r>
            <a:r>
              <a:rPr lang="en-US" sz="2800" dirty="0" smtClean="0"/>
              <a:t>. Encourage </a:t>
            </a:r>
            <a:r>
              <a:rPr lang="en-US" sz="2800" dirty="0"/>
              <a:t>your teen to not use screens </a:t>
            </a:r>
            <a:r>
              <a:rPr lang="en-US" sz="2800" dirty="0" smtClean="0"/>
              <a:t>before bedtime, they may </a:t>
            </a:r>
            <a:r>
              <a:rPr lang="en-US" sz="2800" dirty="0"/>
              <a:t>reduce </a:t>
            </a:r>
            <a:r>
              <a:rPr lang="en-US" sz="2800" dirty="0" smtClean="0"/>
              <a:t>quality </a:t>
            </a:r>
            <a:r>
              <a:rPr lang="en-US" sz="2800" dirty="0"/>
              <a:t>and amount of </a:t>
            </a:r>
            <a:r>
              <a:rPr lang="en-US" sz="2800" dirty="0" smtClean="0"/>
              <a:t>sleep.</a:t>
            </a:r>
            <a:endParaRPr lang="en-US" sz="2800" dirty="0"/>
          </a:p>
          <a:p>
            <a:pPr marL="0" indent="0">
              <a:buNone/>
            </a:pPr>
            <a:endParaRPr lang="en-US" dirty="0"/>
          </a:p>
        </p:txBody>
      </p:sp>
    </p:spTree>
    <p:extLst>
      <p:ext uri="{BB962C8B-B14F-4D97-AF65-F5344CB8AC3E}">
        <p14:creationId xmlns:p14="http://schemas.microsoft.com/office/powerpoint/2010/main" val="223771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7908925" cy="4600575"/>
          </a:xfrm>
        </p:spPr>
        <p:txBody>
          <a:bodyPr/>
          <a:lstStyle/>
          <a:p>
            <a:pPr lvl="0"/>
            <a:r>
              <a:rPr lang="en-US" sz="2800" dirty="0"/>
              <a:t>Make sure your teen gets enough sleep! Teens who get 8-9 hours of sleep are more likely to have a positive mood, perform better in school, and be healthier in the long </a:t>
            </a:r>
            <a:r>
              <a:rPr lang="en-US" sz="2800" dirty="0" smtClean="0"/>
              <a:t>term.</a:t>
            </a:r>
            <a:endParaRPr lang="en-US" sz="2800" dirty="0"/>
          </a:p>
          <a:p>
            <a:pPr lvl="0"/>
            <a:r>
              <a:rPr lang="en-US" sz="2800" dirty="0"/>
              <a:t>Be involved in your teen’s school and activities as much as </a:t>
            </a:r>
            <a:r>
              <a:rPr lang="en-US" sz="2800" dirty="0" smtClean="0"/>
              <a:t>possible (</a:t>
            </a:r>
            <a:r>
              <a:rPr lang="en-US" sz="2800" dirty="0"/>
              <a:t>ex. </a:t>
            </a:r>
            <a:r>
              <a:rPr lang="en-US" sz="2800" dirty="0" smtClean="0"/>
              <a:t>back </a:t>
            </a:r>
            <a:r>
              <a:rPr lang="en-US" sz="2800" dirty="0"/>
              <a:t>to school night, read school emails/mail </a:t>
            </a:r>
            <a:r>
              <a:rPr lang="en-US" sz="2800" dirty="0" err="1"/>
              <a:t>etc</a:t>
            </a:r>
            <a:r>
              <a:rPr lang="en-US" sz="2800" dirty="0" smtClean="0"/>
              <a:t>). </a:t>
            </a:r>
            <a:r>
              <a:rPr lang="en-US" sz="2800" dirty="0"/>
              <a:t>Ask your child about their school experiences and show them that you care, even if you can’t always be there. Encourage them to </a:t>
            </a:r>
            <a:r>
              <a:rPr lang="en-US" sz="2800" dirty="0" smtClean="0"/>
              <a:t>volunteer, maybe even with CHAMACOS  </a:t>
            </a:r>
            <a:r>
              <a:rPr lang="en-US" sz="2800" b="1" dirty="0" smtClean="0"/>
              <a:t>:  ) </a:t>
            </a:r>
            <a:endParaRPr lang="en-US" sz="2800" b="1" dirty="0"/>
          </a:p>
          <a:p>
            <a:pPr marL="0" indent="0">
              <a:buNone/>
            </a:pPr>
            <a:endParaRPr lang="en-US" dirty="0"/>
          </a:p>
        </p:txBody>
      </p:sp>
    </p:spTree>
    <p:extLst>
      <p:ext uri="{BB962C8B-B14F-4D97-AF65-F5344CB8AC3E}">
        <p14:creationId xmlns:p14="http://schemas.microsoft.com/office/powerpoint/2010/main" val="52240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libri" panose="020F0502020204030204" pitchFamily="34" charset="0"/>
              </a:rPr>
              <a:t>Discussion and Questions</a:t>
            </a:r>
            <a:endParaRPr lang="en-US" sz="4000" dirty="0">
              <a:latin typeface="Calibri" panose="020F0502020204030204" pitchFamily="34" charset="0"/>
            </a:endParaRPr>
          </a:p>
        </p:txBody>
      </p:sp>
      <p:sp>
        <p:nvSpPr>
          <p:cNvPr id="3" name="Content Placeholder 2"/>
          <p:cNvSpPr>
            <a:spLocks noGrp="1"/>
          </p:cNvSpPr>
          <p:nvPr>
            <p:ph idx="1"/>
          </p:nvPr>
        </p:nvSpPr>
        <p:spPr/>
        <p:txBody>
          <a:bodyPr/>
          <a:lstStyle/>
          <a:p>
            <a:r>
              <a:rPr lang="en-US" sz="3600" dirty="0" smtClean="0">
                <a:latin typeface="Calibri" panose="020F0502020204030204" pitchFamily="34" charset="0"/>
              </a:rPr>
              <a:t>Role in community</a:t>
            </a:r>
          </a:p>
          <a:p>
            <a:r>
              <a:rPr lang="en-US" sz="3600" dirty="0" smtClean="0">
                <a:latin typeface="Calibri" panose="020F0502020204030204" pitchFamily="34" charset="0"/>
              </a:rPr>
              <a:t>Questions</a:t>
            </a:r>
          </a:p>
          <a:p>
            <a:endParaRPr lang="en-US" dirty="0">
              <a:latin typeface="Calibri" panose="020F0502020204030204" pitchFamily="34" charset="0"/>
            </a:endParaRPr>
          </a:p>
        </p:txBody>
      </p:sp>
    </p:spTree>
    <p:extLst>
      <p:ext uri="{BB962C8B-B14F-4D97-AF65-F5344CB8AC3E}">
        <p14:creationId xmlns:p14="http://schemas.microsoft.com/office/powerpoint/2010/main" val="81822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53340"/>
            <a:ext cx="8153400" cy="2739211"/>
          </a:xfrm>
          <a:prstGeom prst="rect">
            <a:avLst/>
          </a:prstGeom>
        </p:spPr>
        <p:txBody>
          <a:bodyPr wrap="square">
            <a:spAutoFit/>
          </a:bodyPr>
          <a:lstStyle/>
          <a:p>
            <a:pPr marL="342900" indent="-342900">
              <a:buFont typeface="Arial" panose="020B0604020202020204" pitchFamily="34" charset="0"/>
              <a:buChar char="•"/>
            </a:pPr>
            <a:r>
              <a:rPr lang="en-US" sz="3200" dirty="0" smtClean="0">
                <a:latin typeface="Calibri" panose="020F0502020204030204" pitchFamily="34" charset="0"/>
              </a:rPr>
              <a:t>“</a:t>
            </a:r>
            <a:r>
              <a:rPr lang="en-US" sz="3200" dirty="0">
                <a:latin typeface="Calibri" panose="020F0502020204030204" pitchFamily="34" charset="0"/>
              </a:rPr>
              <a:t>Like” and “follow” us to learn the latest CHAMACOS news and to message us privately without phone charges!  </a:t>
            </a:r>
            <a:endParaRPr lang="en-US" sz="3200" dirty="0" smtClean="0">
              <a:latin typeface="Calibri" panose="020F0502020204030204" pitchFamily="34" charset="0"/>
            </a:endParaRPr>
          </a:p>
          <a:p>
            <a:endParaRPr lang="en-US" sz="1200" b="1" dirty="0">
              <a:latin typeface="Calibri" panose="020F0502020204030204" pitchFamily="34" charset="0"/>
            </a:endParaRPr>
          </a:p>
          <a:p>
            <a:pPr lvl="2"/>
            <a:r>
              <a:rPr lang="en-US" sz="3200" b="1" dirty="0" smtClean="0">
                <a:latin typeface="Calibri" panose="020F0502020204030204" pitchFamily="34" charset="0"/>
                <a:hlinkClick r:id="rId2"/>
              </a:rPr>
              <a:t>www.facebook.com/CHAMACOS.CERCH</a:t>
            </a:r>
            <a:r>
              <a:rPr lang="en-US" sz="3200" dirty="0" smtClean="0">
                <a:latin typeface="Calibri" panose="020F0502020204030204" pitchFamily="34" charset="0"/>
                <a:hlinkClick r:id="rId2"/>
              </a:rPr>
              <a:t>/</a:t>
            </a:r>
            <a:endParaRPr lang="en-US" sz="3200" dirty="0" smtClean="0">
              <a:latin typeface="Calibri" panose="020F0502020204030204" pitchFamily="34" charset="0"/>
            </a:endParaRPr>
          </a:p>
          <a:p>
            <a:pPr lvl="2"/>
            <a:r>
              <a:rPr lang="en-US" sz="3200" dirty="0" smtClean="0">
                <a:latin typeface="Calibri" panose="020F0502020204030204" pitchFamily="34" charset="0"/>
              </a:rPr>
              <a:t>(@CHAMACOS.CERCH)</a:t>
            </a:r>
            <a:endParaRPr lang="en-US" sz="3200" dirty="0">
              <a:latin typeface="Calibri" panose="020F0502020204030204" pitchFamily="34" charset="0"/>
            </a:endParaRPr>
          </a:p>
        </p:txBody>
      </p:sp>
      <p:sp>
        <p:nvSpPr>
          <p:cNvPr id="4" name="TextBox 3"/>
          <p:cNvSpPr txBox="1"/>
          <p:nvPr/>
        </p:nvSpPr>
        <p:spPr>
          <a:xfrm>
            <a:off x="838200" y="426898"/>
            <a:ext cx="7543800" cy="769441"/>
          </a:xfrm>
          <a:prstGeom prst="rect">
            <a:avLst/>
          </a:prstGeom>
          <a:noFill/>
        </p:spPr>
        <p:txBody>
          <a:bodyPr wrap="square" rtlCol="0">
            <a:spAutoFit/>
          </a:bodyPr>
          <a:lstStyle/>
          <a:p>
            <a:pPr algn="ctr"/>
            <a:r>
              <a:rPr lang="en-US" sz="4400" b="1" dirty="0">
                <a:latin typeface="Calibri" panose="020F0502020204030204" pitchFamily="34" charset="0"/>
              </a:rPr>
              <a:t>CHAMACOS is on Facebook!</a:t>
            </a:r>
            <a:endParaRPr lang="en-US" sz="4400" dirty="0">
              <a:latin typeface="Calibri" panose="020F0502020204030204" pitchFamily="34" charset="0"/>
            </a:endParaRPr>
          </a:p>
        </p:txBody>
      </p:sp>
    </p:spTree>
    <p:extLst>
      <p:ext uri="{BB962C8B-B14F-4D97-AF65-F5344CB8AC3E}">
        <p14:creationId xmlns:p14="http://schemas.microsoft.com/office/powerpoint/2010/main" val="62703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_Nolan\Desktop\Full Group 2_Logo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34" b="18388"/>
          <a:stretch/>
        </p:blipFill>
        <p:spPr bwMode="auto">
          <a:xfrm>
            <a:off x="546652" y="66261"/>
            <a:ext cx="8001000" cy="5622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5562600"/>
            <a:ext cx="6858000" cy="923330"/>
          </a:xfrm>
          <a:prstGeom prst="rect">
            <a:avLst/>
          </a:prstGeom>
          <a:noFill/>
        </p:spPr>
        <p:txBody>
          <a:bodyPr wrap="square" rtlCol="0">
            <a:spAutoFit/>
          </a:bodyPr>
          <a:lstStyle/>
          <a:p>
            <a:pPr algn="ctr"/>
            <a:r>
              <a:rPr lang="en-US" sz="5400" b="1" dirty="0" smtClean="0">
                <a:latin typeface="Calibri" panose="020F0502020204030204" pitchFamily="34" charset="0"/>
                <a:cs typeface="Times New Roman" panose="02020603050405020304" pitchFamily="18" charset="0"/>
              </a:rPr>
              <a:t>T h a n k    Y o u  ! </a:t>
            </a:r>
            <a:endParaRPr lang="en-US" sz="5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00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9040" y="5628640"/>
            <a:ext cx="1574800" cy="1005840"/>
          </a:xfrm>
          <a:prstGeom prst="rect">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152400" y="1270000"/>
            <a:ext cx="8991600" cy="396240"/>
          </a:xfrm>
          <a:prstGeom prst="rect">
            <a:avLst/>
          </a:prstGeom>
          <a:solidFill>
            <a:schemeClr val="bg1"/>
          </a:solidFill>
          <a:ln>
            <a:solidFill>
              <a:schemeClr val="bg1"/>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3893" name="TextBox 10"/>
          <p:cNvSpPr txBox="1">
            <a:spLocks noChangeArrowheads="1"/>
          </p:cNvSpPr>
          <p:nvPr/>
        </p:nvSpPr>
        <p:spPr bwMode="auto">
          <a:xfrm>
            <a:off x="381000" y="1752600"/>
            <a:ext cx="373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r>
              <a:rPr lang="en-US" altLang="en-US" sz="3200" i="1" dirty="0">
                <a:latin typeface="Calibri" panose="020F0502020204030204" pitchFamily="34" charset="0"/>
              </a:rPr>
              <a:t>V</a:t>
            </a:r>
            <a:r>
              <a:rPr lang="en-US" altLang="en-US" sz="3200" i="1" dirty="0" smtClean="0">
                <a:latin typeface="Calibri" panose="020F0502020204030204" pitchFamily="34" charset="0"/>
              </a:rPr>
              <a:t>ery </a:t>
            </a:r>
            <a:r>
              <a:rPr lang="en-US" altLang="en-US" sz="3200" i="1" dirty="0">
                <a:latin typeface="Calibri" panose="020F0502020204030204" pitchFamily="34" charset="0"/>
              </a:rPr>
              <a:t>special thanks to the families who </a:t>
            </a:r>
            <a:r>
              <a:rPr lang="en-US" altLang="en-US" sz="3200" i="1" dirty="0" smtClean="0">
                <a:latin typeface="Calibri" panose="020F0502020204030204" pitchFamily="34" charset="0"/>
              </a:rPr>
              <a:t>participate !</a:t>
            </a:r>
            <a:endParaRPr lang="en-US" altLang="en-US" sz="3200" i="1" dirty="0">
              <a:latin typeface="Calibri" panose="020F0502020204030204" pitchFamily="34" charset="0"/>
            </a:endParaRPr>
          </a:p>
        </p:txBody>
      </p:sp>
      <p:sp>
        <p:nvSpPr>
          <p:cNvPr id="293894" name="TextBox 3"/>
          <p:cNvSpPr txBox="1">
            <a:spLocks noChangeArrowheads="1"/>
          </p:cNvSpPr>
          <p:nvPr/>
        </p:nvSpPr>
        <p:spPr bwMode="auto">
          <a:xfrm>
            <a:off x="7192963" y="6130925"/>
            <a:ext cx="166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algn="r" eaLnBrk="1" hangingPunct="1"/>
            <a:r>
              <a:rPr lang="en-US" altLang="en-US" sz="1200" b="1">
                <a:solidFill>
                  <a:schemeClr val="bg1"/>
                </a:solidFill>
              </a:rPr>
              <a:t>CHAMACOS Photo</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9000"/>
                    </a14:imgEffect>
                  </a14:imgLayer>
                </a14:imgProps>
              </a:ext>
              <a:ext uri="{28A0092B-C50C-407E-A947-70E740481C1C}">
                <a14:useLocalDpi xmlns:a14="http://schemas.microsoft.com/office/drawing/2010/main" val="0"/>
              </a:ext>
            </a:extLst>
          </a:blip>
          <a:stretch>
            <a:fillRect/>
          </a:stretch>
        </p:blipFill>
        <p:spPr>
          <a:xfrm>
            <a:off x="4456926" y="753559"/>
            <a:ext cx="3889514" cy="5324799"/>
          </a:xfrm>
          <a:prstGeom prst="rect">
            <a:avLst/>
          </a:prstGeom>
        </p:spPr>
      </p:pic>
    </p:spTree>
    <p:extLst>
      <p:ext uri="{BB962C8B-B14F-4D97-AF65-F5344CB8AC3E}">
        <p14:creationId xmlns:p14="http://schemas.microsoft.com/office/powerpoint/2010/main" val="798186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a:xfrm>
            <a:off x="1062038" y="314325"/>
            <a:ext cx="6326187" cy="914400"/>
          </a:xfrm>
        </p:spPr>
        <p:txBody>
          <a:bodyPr/>
          <a:lstStyle/>
          <a:p>
            <a:r>
              <a:rPr lang="en-US" altLang="en-US" sz="4000" b="1" dirty="0" smtClean="0">
                <a:latin typeface="Calibri" pitchFamily="34" charset="0"/>
              </a:rPr>
              <a:t>Funders of CHAMACOS</a:t>
            </a:r>
          </a:p>
        </p:txBody>
      </p:sp>
      <p:pic>
        <p:nvPicPr>
          <p:cNvPr id="291843"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784350"/>
            <a:ext cx="22288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4"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2022475"/>
            <a:ext cx="40211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5" name="Picture 8" descr="California Breast Cancer Research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3821113"/>
            <a:ext cx="157956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85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8985250" cy="2209800"/>
          </a:xfrm>
        </p:spPr>
        <p:txBody>
          <a:bodyPr>
            <a:normAutofit/>
          </a:bodyPr>
          <a:lstStyle/>
          <a:p>
            <a:pPr marL="0" lvl="4" indent="0" algn="ctr">
              <a:buNone/>
            </a:pPr>
            <a:r>
              <a:rPr lang="en-US" sz="4700" b="1" dirty="0" smtClean="0">
                <a:solidFill>
                  <a:schemeClr val="tx1"/>
                </a:solidFill>
                <a:latin typeface="Calibri" panose="020F0502020204030204" pitchFamily="34" charset="0"/>
              </a:rPr>
              <a:t>Pesticide use and child development:</a:t>
            </a:r>
          </a:p>
          <a:p>
            <a:pPr marL="0" lvl="4" indent="0" algn="ctr">
              <a:buNone/>
            </a:pPr>
            <a:endParaRPr lang="en-US" sz="5800" b="1" dirty="0">
              <a:latin typeface="Calibri" panose="020F0502020204030204" pitchFamily="34" charset="0"/>
            </a:endParaRPr>
          </a:p>
        </p:txBody>
      </p:sp>
      <p:sp>
        <p:nvSpPr>
          <p:cNvPr id="2" name="TextBox 1"/>
          <p:cNvSpPr txBox="1"/>
          <p:nvPr/>
        </p:nvSpPr>
        <p:spPr>
          <a:xfrm>
            <a:off x="304800" y="2667000"/>
            <a:ext cx="8534400" cy="2339102"/>
          </a:xfrm>
          <a:prstGeom prst="rect">
            <a:avLst/>
          </a:prstGeom>
          <a:noFill/>
        </p:spPr>
        <p:txBody>
          <a:bodyPr wrap="square" rtlCol="0">
            <a:spAutoFit/>
          </a:bodyPr>
          <a:lstStyle/>
          <a:p>
            <a:pPr marL="0" lvl="4" algn="ctr"/>
            <a:r>
              <a:rPr lang="en-US" sz="3200" dirty="0">
                <a:latin typeface="Calibri" panose="020F0502020204030204" pitchFamily="34" charset="0"/>
              </a:rPr>
              <a:t>Most of our work today is about one group of pesticides known as organophosphates, often called “OPs”. We studied these pesticides because they </a:t>
            </a:r>
            <a:r>
              <a:rPr lang="en-US" sz="3200" dirty="0" smtClean="0">
                <a:latin typeface="Calibri" panose="020F0502020204030204" pitchFamily="34" charset="0"/>
              </a:rPr>
              <a:t>may affect </a:t>
            </a:r>
            <a:r>
              <a:rPr lang="en-US" sz="3200" dirty="0">
                <a:latin typeface="Calibri" panose="020F0502020204030204" pitchFamily="34" charset="0"/>
              </a:rPr>
              <a:t>developing children.</a:t>
            </a:r>
          </a:p>
          <a:p>
            <a:endParaRPr lang="en-US" dirty="0"/>
          </a:p>
        </p:txBody>
      </p:sp>
    </p:spTree>
    <p:extLst>
      <p:ext uri="{BB962C8B-B14F-4D97-AF65-F5344CB8AC3E}">
        <p14:creationId xmlns:p14="http://schemas.microsoft.com/office/powerpoint/2010/main" val="241889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70028"/>
            <a:ext cx="7696200" cy="707886"/>
          </a:xfrm>
          <a:prstGeom prst="rect">
            <a:avLst/>
          </a:prstGeom>
          <a:noFill/>
        </p:spPr>
        <p:txBody>
          <a:bodyPr wrap="square" rtlCol="0">
            <a:spAutoFit/>
          </a:bodyPr>
          <a:lstStyle/>
          <a:p>
            <a:r>
              <a:rPr lang="es-MX" sz="4000" b="1" dirty="0" smtClean="0">
                <a:latin typeface="Calibri" panose="020F0502020204030204" pitchFamily="34" charset="0"/>
              </a:rPr>
              <a:t>Special Thanks to Mike’s </a:t>
            </a:r>
            <a:r>
              <a:rPr lang="es-MX" sz="4000" b="1" dirty="0" smtClean="0">
                <a:latin typeface="Calibri" panose="020F0502020204030204" pitchFamily="34" charset="0"/>
              </a:rPr>
              <a:t>Bikes ! </a:t>
            </a:r>
            <a:endParaRPr lang="es-MX" sz="4000" b="1" dirty="0">
              <a:latin typeface="Calibri" panose="020F0502020204030204" pitchFamily="34" charset="0"/>
            </a:endParaRPr>
          </a:p>
        </p:txBody>
      </p:sp>
      <p:sp>
        <p:nvSpPr>
          <p:cNvPr id="3" name="TextBox 2"/>
          <p:cNvSpPr txBox="1"/>
          <p:nvPr/>
        </p:nvSpPr>
        <p:spPr>
          <a:xfrm>
            <a:off x="228600" y="1593467"/>
            <a:ext cx="8534400" cy="1569660"/>
          </a:xfrm>
          <a:prstGeom prst="rect">
            <a:avLst/>
          </a:prstGeom>
          <a:noFill/>
        </p:spPr>
        <p:txBody>
          <a:bodyPr wrap="square" rtlCol="0">
            <a:spAutoFit/>
          </a:bodyPr>
          <a:lstStyle/>
          <a:p>
            <a:r>
              <a:rPr lang="en-US" sz="3200" dirty="0" smtClean="0">
                <a:latin typeface="Calibri" panose="020F0502020204030204" pitchFamily="34" charset="0"/>
              </a:rPr>
              <a:t>Sam Salzeider, </a:t>
            </a:r>
            <a:r>
              <a:rPr lang="en-US" sz="3200" dirty="0" smtClean="0">
                <a:latin typeface="Calibri" panose="020F0502020204030204" pitchFamily="34" charset="0"/>
              </a:rPr>
              <a:t>manager of Mike’s Bikes </a:t>
            </a:r>
            <a:r>
              <a:rPr lang="en-US" sz="3200" dirty="0" smtClean="0">
                <a:latin typeface="Calibri" panose="020F0502020204030204" pitchFamily="34" charset="0"/>
              </a:rPr>
              <a:t>Berkeley, </a:t>
            </a:r>
            <a:r>
              <a:rPr lang="en-US" sz="3200" dirty="0" smtClean="0">
                <a:latin typeface="Calibri" panose="020F0502020204030204" pitchFamily="34" charset="0"/>
              </a:rPr>
              <a:t>donated a helmet and greatly reduced the price of a bike for our CHAMACOS Forum raffle this year! </a:t>
            </a:r>
            <a:endParaRPr lang="en-US" sz="3200" dirty="0">
              <a:latin typeface="Calibri" panose="020F050202020403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061"/>
          <a:stretch/>
        </p:blipFill>
        <p:spPr>
          <a:xfrm>
            <a:off x="4510241" y="3975478"/>
            <a:ext cx="4591050" cy="25892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38600"/>
            <a:ext cx="4868204" cy="718795"/>
          </a:xfrm>
          <a:prstGeom prst="rect">
            <a:avLst/>
          </a:prstGeom>
        </p:spPr>
      </p:pic>
    </p:spTree>
    <p:extLst>
      <p:ext uri="{BB962C8B-B14F-4D97-AF65-F5344CB8AC3E}">
        <p14:creationId xmlns:p14="http://schemas.microsoft.com/office/powerpoint/2010/main" val="95196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5200"/>
            <a:ext cx="8229600" cy="838200"/>
          </a:xfrm>
        </p:spPr>
        <p:txBody>
          <a:bodyPr/>
          <a:lstStyle/>
          <a:p>
            <a:r>
              <a:rPr lang="en-US" sz="2400" b="1" dirty="0" smtClean="0">
                <a:latin typeface="Calibri" panose="020F0502020204030204" pitchFamily="34" charset="0"/>
              </a:rPr>
              <a:t>CHAMACOS </a:t>
            </a:r>
            <a:r>
              <a:rPr lang="en-US" sz="2400" b="1" dirty="0">
                <a:latin typeface="Calibri" panose="020F0502020204030204" pitchFamily="34" charset="0"/>
              </a:rPr>
              <a:t>Website Page</a:t>
            </a:r>
            <a:r>
              <a:rPr lang="en-US" sz="2400" b="1" dirty="0" smtClean="0">
                <a:latin typeface="Calibri" panose="020F0502020204030204" pitchFamily="34" charset="0"/>
              </a:rPr>
              <a:t>:</a:t>
            </a:r>
            <a:br>
              <a:rPr lang="en-US" sz="2400" b="1" dirty="0" smtClean="0">
                <a:latin typeface="Calibri" panose="020F0502020204030204" pitchFamily="34" charset="0"/>
              </a:rPr>
            </a:br>
            <a:r>
              <a:rPr lang="en-US" sz="2400" b="1" dirty="0" smtClean="0">
                <a:latin typeface="Calibri" panose="020F0502020204030204" pitchFamily="34" charset="0"/>
                <a:hlinkClick r:id="rId2"/>
              </a:rPr>
              <a:t> </a:t>
            </a:r>
            <a:r>
              <a:rPr lang="en-US" sz="2400" dirty="0">
                <a:latin typeface="Calibri" panose="020F0502020204030204" pitchFamily="34" charset="0"/>
                <a:hlinkClick r:id="rId2"/>
              </a:rPr>
              <a:t>http://</a:t>
            </a:r>
            <a:r>
              <a:rPr lang="en-US" sz="2400" dirty="0" smtClean="0">
                <a:latin typeface="Calibri" panose="020F0502020204030204" pitchFamily="34" charset="0"/>
                <a:hlinkClick r:id="rId2"/>
              </a:rPr>
              <a:t>cerch.berkeley.edu/research-programs/chamacos-study</a:t>
            </a:r>
            <a:r>
              <a:rPr lang="en-US" sz="2400" dirty="0">
                <a:latin typeface="Calibri" panose="020F0502020204030204" pitchFamily="34" charset="0"/>
              </a:rPr>
              <a:t/>
            </a:r>
            <a:br>
              <a:rPr lang="en-US" sz="2400" dirty="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a:latin typeface="Calibri" panose="020F0502020204030204" pitchFamily="34" charset="0"/>
              </a:rPr>
              <a:t/>
            </a:r>
            <a:br>
              <a:rPr lang="en-US" sz="2400" dirty="0">
                <a:latin typeface="Calibri" panose="020F0502020204030204" pitchFamily="34" charset="0"/>
              </a:rPr>
            </a:br>
            <a:r>
              <a:rPr lang="en-US" sz="2400" b="1" dirty="0" smtClean="0">
                <a:latin typeface="Calibri" panose="020F0502020204030204" pitchFamily="34" charset="0"/>
              </a:rPr>
              <a:t>CHAMACOS </a:t>
            </a:r>
            <a:r>
              <a:rPr lang="en-US" sz="2400" b="1" dirty="0">
                <a:latin typeface="Calibri" panose="020F0502020204030204" pitchFamily="34" charset="0"/>
              </a:rPr>
              <a:t>Facebook Page: </a:t>
            </a:r>
            <a:r>
              <a:rPr lang="en-US" sz="2400" dirty="0">
                <a:latin typeface="Calibri" panose="020F0502020204030204" pitchFamily="34" charset="0"/>
                <a:hlinkClick r:id="rId3"/>
              </a:rPr>
              <a:t>https://www.facebook.com/CHAMACOS.CERCH/</a:t>
            </a:r>
            <a:r>
              <a:rPr lang="en-US" sz="2400" dirty="0">
                <a:latin typeface="Calibri" panose="020F0502020204030204" pitchFamily="34" charset="0"/>
              </a:rPr>
              <a:t/>
            </a:r>
            <a:br>
              <a:rPr lang="en-US" sz="2400" dirty="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2400" b="1" dirty="0" err="1" smtClean="0">
                <a:latin typeface="Calibri" panose="020F0502020204030204" pitchFamily="34" charset="0"/>
              </a:rPr>
              <a:t>eNewsletter</a:t>
            </a:r>
            <a:r>
              <a:rPr lang="en-US" sz="2400" b="1" dirty="0" smtClean="0">
                <a:latin typeface="Calibri" panose="020F0502020204030204" pitchFamily="34" charset="0"/>
              </a:rPr>
              <a:t> </a:t>
            </a:r>
            <a:r>
              <a:rPr lang="en-US" sz="2400" b="1" dirty="0">
                <a:latin typeface="Calibri" panose="020F0502020204030204" pitchFamily="34" charset="0"/>
              </a:rPr>
              <a:t>Sign-Up: </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dirty="0" smtClean="0">
                <a:latin typeface="Calibri" panose="020F0502020204030204" pitchFamily="34" charset="0"/>
                <a:hlinkClick r:id="rId4"/>
              </a:rPr>
              <a:t>http</a:t>
            </a:r>
            <a:r>
              <a:rPr lang="en-US" sz="2400" dirty="0">
                <a:latin typeface="Calibri" panose="020F0502020204030204" pitchFamily="34" charset="0"/>
                <a:hlinkClick r:id="rId4"/>
              </a:rPr>
              <a:t>://oi.vresp.com/?fid=cee399448a</a:t>
            </a:r>
            <a:r>
              <a:rPr lang="en-US" sz="2400" dirty="0">
                <a:latin typeface="Calibri" panose="020F0502020204030204" pitchFamily="34" charset="0"/>
              </a:rPr>
              <a:t/>
            </a:r>
            <a:br>
              <a:rPr lang="en-US" sz="2400" dirty="0">
                <a:latin typeface="Calibri" panose="020F0502020204030204" pitchFamily="34" charset="0"/>
              </a:rPr>
            </a:br>
            <a:endParaRPr lang="en-US" sz="2400" dirty="0">
              <a:solidFill>
                <a:schemeClr val="tx1"/>
              </a:solidFill>
              <a:latin typeface="Calibri" panose="020F0502020204030204" pitchFamily="34" charset="0"/>
            </a:endParaRPr>
          </a:p>
        </p:txBody>
      </p:sp>
      <p:sp>
        <p:nvSpPr>
          <p:cNvPr id="3" name="TextBox 2"/>
          <p:cNvSpPr txBox="1"/>
          <p:nvPr/>
        </p:nvSpPr>
        <p:spPr>
          <a:xfrm>
            <a:off x="381000" y="533400"/>
            <a:ext cx="8458200" cy="707886"/>
          </a:xfrm>
          <a:prstGeom prst="rect">
            <a:avLst/>
          </a:prstGeom>
          <a:noFill/>
        </p:spPr>
        <p:txBody>
          <a:bodyPr wrap="square" rtlCol="0">
            <a:spAutoFit/>
          </a:bodyPr>
          <a:lstStyle/>
          <a:p>
            <a:pPr algn="ctr"/>
            <a:r>
              <a:rPr lang="en-US" sz="4000" b="1" dirty="0">
                <a:latin typeface="Calibri" panose="020F0502020204030204" pitchFamily="34" charset="0"/>
              </a:rPr>
              <a:t>More </a:t>
            </a:r>
            <a:r>
              <a:rPr lang="en-US" sz="4000" b="1" dirty="0" smtClean="0">
                <a:latin typeface="Calibri" panose="020F0502020204030204" pitchFamily="34" charset="0"/>
              </a:rPr>
              <a:t>findings and </a:t>
            </a:r>
            <a:r>
              <a:rPr lang="en-US" sz="4000" b="1" dirty="0">
                <a:latin typeface="Calibri" panose="020F0502020204030204" pitchFamily="34" charset="0"/>
              </a:rPr>
              <a:t>resources:</a:t>
            </a:r>
            <a:endParaRPr lang="en-US" sz="4000" dirty="0">
              <a:latin typeface="Calibri" panose="020F0502020204030204" pitchFamily="34" charset="0"/>
            </a:endParaRPr>
          </a:p>
        </p:txBody>
      </p:sp>
    </p:spTree>
    <p:extLst>
      <p:ext uri="{BB962C8B-B14F-4D97-AF65-F5344CB8AC3E}">
        <p14:creationId xmlns:p14="http://schemas.microsoft.com/office/powerpoint/2010/main" val="388356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110000"/>
                    </a14:imgEffect>
                  </a14:imgLayer>
                </a14:imgProps>
              </a:ext>
              <a:ext uri="{28A0092B-C50C-407E-A947-70E740481C1C}">
                <a14:useLocalDpi xmlns:a14="http://schemas.microsoft.com/office/drawing/2010/main" val="0"/>
              </a:ext>
            </a:extLst>
          </a:blip>
          <a:stretch>
            <a:fillRect/>
          </a:stretch>
        </p:blipFill>
        <p:spPr>
          <a:xfrm>
            <a:off x="0" y="887866"/>
            <a:ext cx="9144000" cy="5082268"/>
          </a:xfrm>
          <a:prstGeom prst="rect">
            <a:avLst/>
          </a:prstGeom>
        </p:spPr>
      </p:pic>
    </p:spTree>
    <p:extLst>
      <p:ext uri="{BB962C8B-B14F-4D97-AF65-F5344CB8AC3E}">
        <p14:creationId xmlns:p14="http://schemas.microsoft.com/office/powerpoint/2010/main" val="172081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4140542" cy="50716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685800"/>
            <a:ext cx="4212262" cy="5164071"/>
          </a:xfrm>
          <a:prstGeom prst="rect">
            <a:avLst/>
          </a:prstGeom>
        </p:spPr>
      </p:pic>
      <p:sp>
        <p:nvSpPr>
          <p:cNvPr id="4" name="TextBox 3"/>
          <p:cNvSpPr txBox="1"/>
          <p:nvPr/>
        </p:nvSpPr>
        <p:spPr>
          <a:xfrm>
            <a:off x="228600" y="228600"/>
            <a:ext cx="4343400" cy="584775"/>
          </a:xfrm>
          <a:prstGeom prst="rect">
            <a:avLst/>
          </a:prstGeom>
          <a:noFill/>
        </p:spPr>
        <p:txBody>
          <a:bodyPr wrap="square" rtlCol="0">
            <a:spAutoFit/>
          </a:bodyPr>
          <a:lstStyle/>
          <a:p>
            <a:r>
              <a:rPr lang="en-US" sz="3200" b="1" dirty="0" smtClean="0"/>
              <a:t>Areas of Highest OP Use</a:t>
            </a:r>
            <a:endParaRPr lang="en-US" sz="3200" b="1" dirty="0"/>
          </a:p>
        </p:txBody>
      </p:sp>
    </p:spTree>
    <p:extLst>
      <p:ext uri="{BB962C8B-B14F-4D97-AF65-F5344CB8AC3E}">
        <p14:creationId xmlns:p14="http://schemas.microsoft.com/office/powerpoint/2010/main" val="3169198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43000"/>
          </a:xfrm>
        </p:spPr>
        <p:txBody>
          <a:bodyPr>
            <a:normAutofit fontScale="90000"/>
          </a:bodyPr>
          <a:lstStyle/>
          <a:p>
            <a:pPr algn="ctr"/>
            <a:r>
              <a:rPr lang="en-US" b="1" dirty="0" smtClean="0">
                <a:latin typeface="Calibri" panose="020F0502020204030204" pitchFamily="34" charset="0"/>
              </a:rPr>
              <a:t>How much pesticides are used near homes?</a:t>
            </a:r>
            <a:endParaRPr lang="en-US" b="1" dirty="0">
              <a:latin typeface="Calibri" panose="020F0502020204030204" pitchFamily="34" charset="0"/>
            </a:endParaRPr>
          </a:p>
        </p:txBody>
      </p:sp>
      <p:pic>
        <p:nvPicPr>
          <p:cNvPr id="4" name="Content Placeholder 3" descr="PUR example.jpg"/>
          <p:cNvPicPr>
            <a:picLocks noGrp="1" noChangeAspect="1"/>
          </p:cNvPicPr>
          <p:nvPr>
            <p:ph idx="4294967295"/>
          </p:nvPr>
        </p:nvPicPr>
        <p:blipFill>
          <a:blip r:embed="rId3" cstate="print">
            <a:extLst>
              <a:ext uri="{BEBA8EAE-BF5A-486C-A8C5-ECC9F3942E4B}">
                <a14:imgProps xmlns:a14="http://schemas.microsoft.com/office/drawing/2010/main">
                  <a14:imgLayer r:embed="rId4">
                    <a14:imgEffect>
                      <a14:sharpenSoften amount="8000"/>
                    </a14:imgEffect>
                    <a14:imgEffect>
                      <a14:colorTemperature colorTemp="5375"/>
                    </a14:imgEffect>
                    <a14:imgEffect>
                      <a14:brightnessContrast bright="18000" contrast="10000"/>
                    </a14:imgEffect>
                  </a14:imgLayer>
                </a14:imgProps>
              </a:ext>
            </a:extLst>
          </a:blip>
          <a:stretch>
            <a:fillRect/>
          </a:stretch>
        </p:blipFill>
        <p:spPr>
          <a:xfrm>
            <a:off x="1219200" y="1447800"/>
            <a:ext cx="6761162" cy="4440238"/>
          </a:xfrm>
        </p:spPr>
      </p:pic>
    </p:spTree>
    <p:extLst>
      <p:ext uri="{BB962C8B-B14F-4D97-AF65-F5344CB8AC3E}">
        <p14:creationId xmlns:p14="http://schemas.microsoft.com/office/powerpoint/2010/main" val="145616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393113" cy="863600"/>
          </a:xfrm>
        </p:spPr>
        <p:txBody>
          <a:bodyPr/>
          <a:lstStyle/>
          <a:p>
            <a:pPr algn="ctr"/>
            <a:r>
              <a:rPr lang="en-US" altLang="en-US" b="1" i="1" dirty="0">
                <a:solidFill>
                  <a:srgbClr val="2F2B20"/>
                </a:solidFill>
                <a:latin typeface="Calibri" panose="020F0502020204030204" pitchFamily="34" charset="0"/>
                <a:cs typeface="Calibri"/>
              </a:rPr>
              <a:t>Is nearby </a:t>
            </a:r>
            <a:r>
              <a:rPr lang="en-US" altLang="en-US" b="1" i="1" dirty="0" smtClean="0">
                <a:solidFill>
                  <a:srgbClr val="2F2B20"/>
                </a:solidFill>
                <a:latin typeface="Calibri" panose="020F0502020204030204" pitchFamily="34" charset="0"/>
                <a:cs typeface="Calibri"/>
              </a:rPr>
              <a:t>OP use </a:t>
            </a:r>
            <a:r>
              <a:rPr lang="en-US" altLang="en-US" b="1" i="1" dirty="0">
                <a:solidFill>
                  <a:srgbClr val="2F2B20"/>
                </a:solidFill>
                <a:latin typeface="Calibri" panose="020F0502020204030204" pitchFamily="34" charset="0"/>
                <a:cs typeface="Calibri"/>
              </a:rPr>
              <a:t>related to </a:t>
            </a:r>
            <a:r>
              <a:rPr lang="en-US" altLang="en-US" b="1" i="1" dirty="0" smtClean="0">
                <a:solidFill>
                  <a:srgbClr val="2F2B20"/>
                </a:solidFill>
                <a:latin typeface="Calibri" panose="020F0502020204030204" pitchFamily="34" charset="0"/>
                <a:cs typeface="Calibri"/>
              </a:rPr>
              <a:t/>
            </a:r>
            <a:br>
              <a:rPr lang="en-US" altLang="en-US" b="1" i="1" dirty="0" smtClean="0">
                <a:solidFill>
                  <a:srgbClr val="2F2B20"/>
                </a:solidFill>
                <a:latin typeface="Calibri" panose="020F0502020204030204" pitchFamily="34" charset="0"/>
                <a:cs typeface="Calibri"/>
              </a:rPr>
            </a:br>
            <a:r>
              <a:rPr lang="en-US" altLang="en-US" b="1" i="1" dirty="0" smtClean="0">
                <a:solidFill>
                  <a:srgbClr val="2F2B20"/>
                </a:solidFill>
                <a:latin typeface="Calibri" panose="020F0502020204030204" pitchFamily="34" charset="0"/>
                <a:cs typeface="Calibri"/>
              </a:rPr>
              <a:t>children’s development?</a:t>
            </a:r>
            <a:r>
              <a:rPr lang="en-US" altLang="en-US" i="1" dirty="0">
                <a:solidFill>
                  <a:srgbClr val="2F2B20"/>
                </a:solidFill>
                <a:latin typeface="Calibri" panose="020F0502020204030204" pitchFamily="34" charset="0"/>
                <a:cs typeface="Calibri"/>
              </a:rPr>
              <a:t/>
            </a:r>
            <a:br>
              <a:rPr lang="en-US" altLang="en-US" i="1" dirty="0">
                <a:solidFill>
                  <a:srgbClr val="2F2B20"/>
                </a:solidFill>
                <a:latin typeface="Calibri" panose="020F0502020204030204" pitchFamily="34" charset="0"/>
                <a:cs typeface="Calibri"/>
              </a:rPr>
            </a:br>
            <a:endParaRPr lang="en-US" dirty="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6708022" cy="4473881"/>
          </a:xfrm>
          <a:prstGeom prst="rect">
            <a:avLst/>
          </a:prstGeom>
        </p:spPr>
      </p:pic>
    </p:spTree>
    <p:extLst>
      <p:ext uri="{BB962C8B-B14F-4D97-AF65-F5344CB8AC3E}">
        <p14:creationId xmlns:p14="http://schemas.microsoft.com/office/powerpoint/2010/main" val="262846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anose="020F0502020204030204" pitchFamily="34" charset="0"/>
              </a:rPr>
              <a:t>Nearby OP Use and Child Development</a:t>
            </a:r>
            <a:endParaRPr lang="en-US" b="1" dirty="0">
              <a:latin typeface="Calibri" panose="020F0502020204030204" pitchFamily="34" charset="0"/>
            </a:endParaRPr>
          </a:p>
        </p:txBody>
      </p:sp>
      <p:sp>
        <p:nvSpPr>
          <p:cNvPr id="3" name="Content Placeholder 2"/>
          <p:cNvSpPr>
            <a:spLocks noGrp="1"/>
          </p:cNvSpPr>
          <p:nvPr>
            <p:ph idx="1"/>
          </p:nvPr>
        </p:nvSpPr>
        <p:spPr>
          <a:xfrm>
            <a:off x="304800" y="1676400"/>
            <a:ext cx="8404225" cy="4887912"/>
          </a:xfrm>
        </p:spPr>
        <p:txBody>
          <a:bodyPr/>
          <a:lstStyle/>
          <a:p>
            <a:r>
              <a:rPr lang="en-US" sz="2800" dirty="0" smtClean="0">
                <a:latin typeface="Calibri" panose="020F0502020204030204" pitchFamily="34" charset="0"/>
              </a:rPr>
              <a:t>When more OPs were used </a:t>
            </a:r>
            <a:r>
              <a:rPr lang="en-US" sz="2800" i="1" dirty="0" smtClean="0">
                <a:latin typeface="Calibri" panose="020F0502020204030204" pitchFamily="34" charset="0"/>
              </a:rPr>
              <a:t>near homes </a:t>
            </a:r>
            <a:r>
              <a:rPr lang="en-US" sz="2800" dirty="0" smtClean="0">
                <a:latin typeface="Calibri" panose="020F0502020204030204" pitchFamily="34" charset="0"/>
              </a:rPr>
              <a:t>during pregnancy, children had lower development scores at 7 years.</a:t>
            </a:r>
          </a:p>
          <a:p>
            <a:r>
              <a:rPr lang="en-US" sz="2800" dirty="0" smtClean="0"/>
              <a:t>This is s</a:t>
            </a:r>
            <a:r>
              <a:rPr lang="en-US" sz="2800" dirty="0" smtClean="0">
                <a:latin typeface="Calibri" panose="020F0502020204030204" pitchFamily="34" charset="0"/>
              </a:rPr>
              <a:t>imilar to what we saw when there were higher levels of OPs </a:t>
            </a:r>
            <a:r>
              <a:rPr lang="en-US" sz="2800" i="1" dirty="0" smtClean="0">
                <a:latin typeface="Calibri" panose="020F0502020204030204" pitchFamily="34" charset="0"/>
              </a:rPr>
              <a:t>in urine</a:t>
            </a:r>
            <a:r>
              <a:rPr lang="en-US" sz="2800" dirty="0" smtClean="0">
                <a:latin typeface="Calibri" panose="020F0502020204030204" pitchFamily="34" charset="0"/>
              </a:rPr>
              <a:t>.</a:t>
            </a:r>
          </a:p>
          <a:p>
            <a:r>
              <a:rPr lang="en-US" sz="2800" dirty="0" smtClean="0">
                <a:latin typeface="Calibri" panose="020F0502020204030204" pitchFamily="34" charset="0"/>
              </a:rPr>
              <a:t>We think measures in urine most likely come from pesticides on food and less from pesticide drift. Using maps, we are better able to see that living near where pesticides are used may increase exposure from drift.</a:t>
            </a:r>
          </a:p>
        </p:txBody>
      </p:sp>
    </p:spTree>
    <p:extLst>
      <p:ext uri="{BB962C8B-B14F-4D97-AF65-F5344CB8AC3E}">
        <p14:creationId xmlns:p14="http://schemas.microsoft.com/office/powerpoint/2010/main" val="34205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404225" cy="4600575"/>
          </a:xfrm>
        </p:spPr>
        <p:txBody>
          <a:bodyPr/>
          <a:lstStyle/>
          <a:p>
            <a:r>
              <a:rPr lang="en-US" sz="3200" dirty="0" smtClean="0"/>
              <a:t>Higher u</a:t>
            </a:r>
            <a:r>
              <a:rPr lang="en-US" sz="3200" dirty="0" smtClean="0">
                <a:latin typeface="Calibri" panose="020F0502020204030204" pitchFamily="34" charset="0"/>
              </a:rPr>
              <a:t>se of some fumigants, (ex. methyl bromide and  chloropicrin), also associated with slightly lower development scores.</a:t>
            </a:r>
          </a:p>
          <a:p>
            <a:r>
              <a:rPr lang="en-US" sz="3200" dirty="0" smtClean="0"/>
              <a:t>Like OPs, methyl bromide at high levels can be bad for children’s brains. We are working to learn more about fumigants.</a:t>
            </a:r>
          </a:p>
          <a:p>
            <a:r>
              <a:rPr lang="en-US" sz="3200" dirty="0" smtClean="0"/>
              <a:t>Methyl bromide is no longer used in the Salinas Valley or CA!</a:t>
            </a:r>
            <a:endParaRPr lang="en-US" sz="3200" dirty="0">
              <a:latin typeface="Calibri" panose="020F0502020204030204" pitchFamily="34" charset="0"/>
            </a:endParaRPr>
          </a:p>
          <a:p>
            <a:endParaRPr lang="en-US" sz="3200" b="1" i="1" dirty="0" smtClean="0">
              <a:latin typeface="Calibri" panose="020F0502020204030204" pitchFamily="34" charset="0"/>
            </a:endParaRPr>
          </a:p>
          <a:p>
            <a:endParaRPr lang="en-US" sz="2400" dirty="0">
              <a:latin typeface="Calibri" panose="020F0502020204030204" pitchFamily="34" charset="0"/>
            </a:endParaRPr>
          </a:p>
        </p:txBody>
      </p:sp>
    </p:spTree>
    <p:extLst>
      <p:ext uri="{BB962C8B-B14F-4D97-AF65-F5344CB8AC3E}">
        <p14:creationId xmlns:p14="http://schemas.microsoft.com/office/powerpoint/2010/main" val="11630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ch-late-2012">
  <a:themeElements>
    <a:clrScheme name="Custom 7">
      <a:dk1>
        <a:srgbClr val="2F2B20"/>
      </a:dk1>
      <a:lt1>
        <a:srgbClr val="FFFFFF"/>
      </a:lt1>
      <a:dk2>
        <a:srgbClr val="675E47"/>
      </a:dk2>
      <a:lt2>
        <a:srgbClr val="11371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ceptio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7840</TotalTime>
  <Words>1274</Words>
  <Application>Microsoft Macintosh PowerPoint</Application>
  <PresentationFormat>On-screen Show (4:3)</PresentationFormat>
  <Paragraphs>145</Paragraphs>
  <Slides>31</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Calibri</vt:lpstr>
      <vt:lpstr>Century Gothic</vt:lpstr>
      <vt:lpstr>MS PGothic</vt:lpstr>
      <vt:lpstr>ＭＳ Ｐゴシック</vt:lpstr>
      <vt:lpstr>Times New Roman</vt:lpstr>
      <vt:lpstr>Wingdings</vt:lpstr>
      <vt:lpstr>Wingdings 2</vt:lpstr>
      <vt:lpstr>cerch-late-2012</vt:lpstr>
      <vt:lpstr>Custom Design</vt:lpstr>
      <vt:lpstr>1_Perception</vt:lpstr>
      <vt:lpstr>Office Theme</vt:lpstr>
      <vt:lpstr> </vt:lpstr>
      <vt:lpstr>PowerPoint Presentation</vt:lpstr>
      <vt:lpstr>PowerPoint Presentation</vt:lpstr>
      <vt:lpstr>PowerPoint Presentation</vt:lpstr>
      <vt:lpstr>PowerPoint Presentation</vt:lpstr>
      <vt:lpstr>How much pesticides are used near homes?</vt:lpstr>
      <vt:lpstr>Is nearby OP use related to  children’s development? </vt:lpstr>
      <vt:lpstr>Nearby OP Use and Child Development</vt:lpstr>
      <vt:lpstr>PowerPoint Presentation</vt:lpstr>
      <vt:lpstr>PowerPoint Presentation</vt:lpstr>
      <vt:lpstr>Stress and Pesticides</vt:lpstr>
      <vt:lpstr>PowerPoint Presentation</vt:lpstr>
      <vt:lpstr>Stress and Children</vt:lpstr>
      <vt:lpstr>Use of OPs has also  decreased!</vt:lpstr>
      <vt:lpstr>Chemicals and Chances of Being Overweight </vt:lpstr>
      <vt:lpstr>Background</vt:lpstr>
      <vt:lpstr>CHAMACOS Findings </vt:lpstr>
      <vt:lpstr>We are doing more research on </vt:lpstr>
      <vt:lpstr>Future Directions…</vt:lpstr>
      <vt:lpstr>PowerPoint Presentation</vt:lpstr>
      <vt:lpstr>Tips for Staying Healthy</vt:lpstr>
      <vt:lpstr>PowerPoint Presentation</vt:lpstr>
      <vt:lpstr>Advice for Parents of Adolescents  </vt:lpstr>
      <vt:lpstr>PowerPoint Presentation</vt:lpstr>
      <vt:lpstr>Discussion and Questions</vt:lpstr>
      <vt:lpstr>PowerPoint Presentation</vt:lpstr>
      <vt:lpstr>PowerPoint Presentation</vt:lpstr>
      <vt:lpstr>PowerPoint Presentation</vt:lpstr>
      <vt:lpstr>Funders of CHAMACOS</vt:lpstr>
      <vt:lpstr>PowerPoint Presentation</vt:lpstr>
      <vt:lpstr>CHAMACOS Website Page:  http://cerch.berkeley.edu/research-programs/chamacos-study   CHAMACOS Facebook Page: https://www.facebook.com/CHAMACOS.CERCH/   eNewsletter Sign-Up:  http://oi.vresp.com/?fid=cee399448a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Engagement and the CHAMACOS Study</dc:title>
  <dc:creator>Daniel Madrigal</dc:creator>
  <cp:lastModifiedBy>james Nolan</cp:lastModifiedBy>
  <cp:revision>238</cp:revision>
  <cp:lastPrinted>2013-02-12T00:33:00Z</cp:lastPrinted>
  <dcterms:created xsi:type="dcterms:W3CDTF">2013-02-11T13:24:20Z</dcterms:created>
  <dcterms:modified xsi:type="dcterms:W3CDTF">2017-06-28T23:04:27Z</dcterms:modified>
</cp:coreProperties>
</file>