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698" r:id="rId3"/>
    <p:sldMasterId id="2147483739" r:id="rId4"/>
  </p:sldMasterIdLst>
  <p:notesMasterIdLst>
    <p:notesMasterId r:id="rId37"/>
  </p:notesMasterIdLst>
  <p:handoutMasterIdLst>
    <p:handoutMasterId r:id="rId38"/>
  </p:handoutMasterIdLst>
  <p:sldIdLst>
    <p:sldId id="256" r:id="rId5"/>
    <p:sldId id="438" r:id="rId6"/>
    <p:sldId id="591" r:id="rId7"/>
    <p:sldId id="599" r:id="rId8"/>
    <p:sldId id="593" r:id="rId9"/>
    <p:sldId id="531" r:id="rId10"/>
    <p:sldId id="594" r:id="rId11"/>
    <p:sldId id="536" r:id="rId12"/>
    <p:sldId id="520" r:id="rId13"/>
    <p:sldId id="607" r:id="rId14"/>
    <p:sldId id="590" r:id="rId15"/>
    <p:sldId id="583" r:id="rId16"/>
    <p:sldId id="556" r:id="rId17"/>
    <p:sldId id="589" r:id="rId18"/>
    <p:sldId id="595" r:id="rId19"/>
    <p:sldId id="604" r:id="rId20"/>
    <p:sldId id="605" r:id="rId21"/>
    <p:sldId id="522" r:id="rId22"/>
    <p:sldId id="576" r:id="rId23"/>
    <p:sldId id="601" r:id="rId24"/>
    <p:sldId id="606" r:id="rId25"/>
    <p:sldId id="610" r:id="rId26"/>
    <p:sldId id="608" r:id="rId27"/>
    <p:sldId id="609" r:id="rId28"/>
    <p:sldId id="577" r:id="rId29"/>
    <p:sldId id="603" r:id="rId30"/>
    <p:sldId id="592" r:id="rId31"/>
    <p:sldId id="408" r:id="rId32"/>
    <p:sldId id="486" r:id="rId33"/>
    <p:sldId id="611" r:id="rId34"/>
    <p:sldId id="612" r:id="rId35"/>
    <p:sldId id="360"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B36"/>
    <a:srgbClr val="74A3D9"/>
    <a:srgbClr val="FFC100"/>
    <a:srgbClr val="FF3737"/>
    <a:srgbClr val="FFCC66"/>
    <a:srgbClr val="FFFFCC"/>
    <a:srgbClr val="FF9999"/>
    <a:srgbClr val="336699"/>
    <a:srgbClr val="000000"/>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34" autoAdjust="0"/>
    <p:restoredTop sz="90858" autoAdjust="0"/>
  </p:normalViewPr>
  <p:slideViewPr>
    <p:cSldViewPr>
      <p:cViewPr>
        <p:scale>
          <a:sx n="110" d="100"/>
          <a:sy n="110" d="100"/>
        </p:scale>
        <p:origin x="1280" y="1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281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hamaco-pfs01.ist.1918.berkeley.edu\Monster\L-Eskenazi\Childrens%20center%20L\STAFF%20FOLDERS%20L\Bob%20G\pur\Monterey%20OP%20use%201992_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1"/>
          <c:order val="0"/>
          <c:tx>
            <c:strRef>
              <c:f>'1992_mont'!$A$2</c:f>
              <c:strCache>
                <c:ptCount val="1"/>
                <c:pt idx="0">
                  <c:v>DIAZINON</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'1992_mont'!$B$2:$M$2</c:f>
              <c:numCache>
                <c:formatCode>0</c:formatCode>
                <c:ptCount val="12"/>
                <c:pt idx="0">
                  <c:v>47172.324408</c:v>
                </c:pt>
                <c:pt idx="1">
                  <c:v>95168.65492474</c:v>
                </c:pt>
                <c:pt idx="2">
                  <c:v>64592.19280632</c:v>
                </c:pt>
                <c:pt idx="3">
                  <c:v>64631.49622838</c:v>
                </c:pt>
                <c:pt idx="4">
                  <c:v>124155.2766643</c:v>
                </c:pt>
                <c:pt idx="5">
                  <c:v>143435.94522892</c:v>
                </c:pt>
                <c:pt idx="6">
                  <c:v>172405.34584876</c:v>
                </c:pt>
                <c:pt idx="7">
                  <c:v>145092.58928898</c:v>
                </c:pt>
                <c:pt idx="8">
                  <c:v>118145.52545768</c:v>
                </c:pt>
                <c:pt idx="9">
                  <c:v>38367.0</c:v>
                </c:pt>
                <c:pt idx="10">
                  <c:v>19773.31817</c:v>
                </c:pt>
                <c:pt idx="11">
                  <c:v>3980.0</c:v>
                </c:pt>
              </c:numCache>
            </c:numRef>
          </c:val>
        </c:ser>
        <c:ser>
          <c:idx val="2"/>
          <c:order val="1"/>
          <c:tx>
            <c:strRef>
              <c:f>'1992_mont'!$A$3</c:f>
              <c:strCache>
                <c:ptCount val="1"/>
                <c:pt idx="0">
                  <c:v>MALATHION</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'1992_mont'!$B$3:$M$3</c:f>
              <c:numCache>
                <c:formatCode>0</c:formatCode>
                <c:ptCount val="12"/>
                <c:pt idx="0">
                  <c:v>66605.76627299997</c:v>
                </c:pt>
                <c:pt idx="1">
                  <c:v>115075.2088864</c:v>
                </c:pt>
                <c:pt idx="2">
                  <c:v>86906.05580242998</c:v>
                </c:pt>
                <c:pt idx="3">
                  <c:v>48175.41079367</c:v>
                </c:pt>
                <c:pt idx="4">
                  <c:v>81753.20234971998</c:v>
                </c:pt>
                <c:pt idx="5">
                  <c:v>75986.17496955</c:v>
                </c:pt>
                <c:pt idx="6">
                  <c:v>87383.03693216998</c:v>
                </c:pt>
                <c:pt idx="7">
                  <c:v>37755.544855</c:v>
                </c:pt>
                <c:pt idx="8">
                  <c:v>74122.5502539</c:v>
                </c:pt>
                <c:pt idx="9">
                  <c:v>121021.0</c:v>
                </c:pt>
                <c:pt idx="10">
                  <c:v>80184.07196335</c:v>
                </c:pt>
                <c:pt idx="11">
                  <c:v>48953.0</c:v>
                </c:pt>
              </c:numCache>
            </c:numRef>
          </c:val>
        </c:ser>
        <c:ser>
          <c:idx val="3"/>
          <c:order val="2"/>
          <c:tx>
            <c:strRef>
              <c:f>'1992_mont'!$A$4</c:f>
              <c:strCache>
                <c:ptCount val="1"/>
                <c:pt idx="0">
                  <c:v>ACEPHATE</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'1992_mont'!$B$4:$M$4</c:f>
              <c:numCache>
                <c:formatCode>0</c:formatCode>
                <c:ptCount val="12"/>
                <c:pt idx="0">
                  <c:v>91217.97289999998</c:v>
                </c:pt>
                <c:pt idx="1">
                  <c:v>100078.4263832</c:v>
                </c:pt>
                <c:pt idx="2">
                  <c:v>90662.08328119999</c:v>
                </c:pt>
                <c:pt idx="3">
                  <c:v>81321.044335</c:v>
                </c:pt>
                <c:pt idx="4">
                  <c:v>76543.26325459998</c:v>
                </c:pt>
                <c:pt idx="5">
                  <c:v>72612.79190719998</c:v>
                </c:pt>
                <c:pt idx="6">
                  <c:v>66568.8808598</c:v>
                </c:pt>
                <c:pt idx="7">
                  <c:v>44217.7208924</c:v>
                </c:pt>
                <c:pt idx="8">
                  <c:v>41558.4835278</c:v>
                </c:pt>
                <c:pt idx="9">
                  <c:v>31837.0</c:v>
                </c:pt>
                <c:pt idx="10">
                  <c:v>25066.0</c:v>
                </c:pt>
                <c:pt idx="11">
                  <c:v>21580.0</c:v>
                </c:pt>
              </c:numCache>
            </c:numRef>
          </c:val>
        </c:ser>
        <c:ser>
          <c:idx val="4"/>
          <c:order val="3"/>
          <c:tx>
            <c:strRef>
              <c:f>'1992_mont'!$A$5</c:f>
              <c:strCache>
                <c:ptCount val="1"/>
                <c:pt idx="0">
                  <c:v>CHLORPYRIFOS</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'1992_mont'!$B$5:$M$5</c:f>
              <c:numCache>
                <c:formatCode>0</c:formatCode>
                <c:ptCount val="12"/>
                <c:pt idx="0">
                  <c:v>81449.165342</c:v>
                </c:pt>
                <c:pt idx="1">
                  <c:v>90202.81238289</c:v>
                </c:pt>
                <c:pt idx="2">
                  <c:v>82057.10657050999</c:v>
                </c:pt>
                <c:pt idx="3">
                  <c:v>65359.85062132</c:v>
                </c:pt>
                <c:pt idx="4">
                  <c:v>55785.24346583999</c:v>
                </c:pt>
                <c:pt idx="5">
                  <c:v>53016.0859922</c:v>
                </c:pt>
                <c:pt idx="6">
                  <c:v>60896.0641688</c:v>
                </c:pt>
                <c:pt idx="7">
                  <c:v>62461.4728924</c:v>
                </c:pt>
                <c:pt idx="8">
                  <c:v>70788.1414071</c:v>
                </c:pt>
                <c:pt idx="9">
                  <c:v>49879.0</c:v>
                </c:pt>
                <c:pt idx="10">
                  <c:v>38284.4132744</c:v>
                </c:pt>
                <c:pt idx="11">
                  <c:v>12372.0</c:v>
                </c:pt>
              </c:numCache>
            </c:numRef>
          </c:val>
        </c:ser>
        <c:ser>
          <c:idx val="5"/>
          <c:order val="4"/>
          <c:tx>
            <c:strRef>
              <c:f>'1992_mont'!$A$6</c:f>
              <c:strCache>
                <c:ptCount val="1"/>
                <c:pt idx="0">
                  <c:v>OXYDEMETON-METHYL</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'1992_mont'!$B$6:$M$6</c:f>
              <c:numCache>
                <c:formatCode>0</c:formatCode>
                <c:ptCount val="12"/>
                <c:pt idx="0">
                  <c:v>49311.63</c:v>
                </c:pt>
                <c:pt idx="1">
                  <c:v>52464.464975</c:v>
                </c:pt>
                <c:pt idx="2">
                  <c:v>41521.048675</c:v>
                </c:pt>
                <c:pt idx="3">
                  <c:v>40333.23995</c:v>
                </c:pt>
                <c:pt idx="4">
                  <c:v>63286.362</c:v>
                </c:pt>
                <c:pt idx="5">
                  <c:v>60567.4421</c:v>
                </c:pt>
                <c:pt idx="6">
                  <c:v>64241.6277</c:v>
                </c:pt>
                <c:pt idx="7">
                  <c:v>71590.16659999998</c:v>
                </c:pt>
                <c:pt idx="8">
                  <c:v>80993.101625</c:v>
                </c:pt>
                <c:pt idx="9">
                  <c:v>50658.0</c:v>
                </c:pt>
                <c:pt idx="10">
                  <c:v>16155.24985</c:v>
                </c:pt>
                <c:pt idx="11">
                  <c:v>3392.0</c:v>
                </c:pt>
              </c:numCache>
            </c:numRef>
          </c:val>
        </c:ser>
        <c:ser>
          <c:idx val="6"/>
          <c:order val="5"/>
          <c:tx>
            <c:strRef>
              <c:f>'1992_mont'!$A$7</c:f>
              <c:strCache>
                <c:ptCount val="1"/>
                <c:pt idx="0">
                  <c:v>BENSULIDE</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'1992_mont'!$B$7:$M$7</c:f>
              <c:numCache>
                <c:formatCode>0</c:formatCode>
                <c:ptCount val="12"/>
                <c:pt idx="0">
                  <c:v>771.3832</c:v>
                </c:pt>
                <c:pt idx="1">
                  <c:v>1786.536316</c:v>
                </c:pt>
                <c:pt idx="2">
                  <c:v>7531.211816</c:v>
                </c:pt>
                <c:pt idx="3">
                  <c:v>23386.2699</c:v>
                </c:pt>
                <c:pt idx="4">
                  <c:v>42561.2299565</c:v>
                </c:pt>
                <c:pt idx="5">
                  <c:v>30116.2479315</c:v>
                </c:pt>
                <c:pt idx="6">
                  <c:v>45510.7746645</c:v>
                </c:pt>
                <c:pt idx="7">
                  <c:v>82080.005562</c:v>
                </c:pt>
                <c:pt idx="8">
                  <c:v>79440.46967199999</c:v>
                </c:pt>
                <c:pt idx="9">
                  <c:v>75133.0</c:v>
                </c:pt>
                <c:pt idx="10">
                  <c:v>72073.76196500001</c:v>
                </c:pt>
                <c:pt idx="11">
                  <c:v>118548.0</c:v>
                </c:pt>
              </c:numCache>
            </c:numRef>
          </c:val>
        </c:ser>
        <c:ser>
          <c:idx val="7"/>
          <c:order val="6"/>
          <c:tx>
            <c:strRef>
              <c:f>'1992_mont'!$A$8</c:f>
              <c:strCache>
                <c:ptCount val="1"/>
                <c:pt idx="0">
                  <c:v>DIMETHOATE</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'1992_mont'!$B$8:$M$8</c:f>
              <c:numCache>
                <c:formatCode>0</c:formatCode>
                <c:ptCount val="12"/>
                <c:pt idx="0">
                  <c:v>39338.1304</c:v>
                </c:pt>
                <c:pt idx="1">
                  <c:v>46596.3774065</c:v>
                </c:pt>
                <c:pt idx="2">
                  <c:v>40645.39532459999</c:v>
                </c:pt>
                <c:pt idx="3">
                  <c:v>38336.950727</c:v>
                </c:pt>
                <c:pt idx="4">
                  <c:v>38500.11839100001</c:v>
                </c:pt>
                <c:pt idx="5">
                  <c:v>39555.1014365</c:v>
                </c:pt>
                <c:pt idx="6">
                  <c:v>44185.7981285</c:v>
                </c:pt>
                <c:pt idx="7">
                  <c:v>35686.0130025</c:v>
                </c:pt>
                <c:pt idx="8">
                  <c:v>27467.1669756</c:v>
                </c:pt>
                <c:pt idx="9">
                  <c:v>18340.0</c:v>
                </c:pt>
                <c:pt idx="10">
                  <c:v>11821.4716315</c:v>
                </c:pt>
                <c:pt idx="11">
                  <c:v>8515.0</c:v>
                </c:pt>
              </c:numCache>
            </c:numRef>
          </c:val>
        </c:ser>
        <c:ser>
          <c:idx val="8"/>
          <c:order val="7"/>
          <c:tx>
            <c:strRef>
              <c:f>'1992_mont'!$A$9</c:f>
              <c:strCache>
                <c:ptCount val="1"/>
                <c:pt idx="0">
                  <c:v>NALED</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'1992_mont'!$B$9:$M$9</c:f>
              <c:numCache>
                <c:formatCode>0</c:formatCode>
                <c:ptCount val="12"/>
                <c:pt idx="0">
                  <c:v>14836.6922</c:v>
                </c:pt>
                <c:pt idx="1">
                  <c:v>35452.491778</c:v>
                </c:pt>
                <c:pt idx="2">
                  <c:v>22888.31597</c:v>
                </c:pt>
                <c:pt idx="3">
                  <c:v>28224.975436</c:v>
                </c:pt>
                <c:pt idx="4">
                  <c:v>20882.384514</c:v>
                </c:pt>
                <c:pt idx="5">
                  <c:v>21990.316892</c:v>
                </c:pt>
                <c:pt idx="6">
                  <c:v>24634.91224</c:v>
                </c:pt>
                <c:pt idx="7">
                  <c:v>15512.6491425</c:v>
                </c:pt>
                <c:pt idx="8">
                  <c:v>21015.889176</c:v>
                </c:pt>
                <c:pt idx="9">
                  <c:v>26302.0</c:v>
                </c:pt>
                <c:pt idx="10">
                  <c:v>14532.492198</c:v>
                </c:pt>
                <c:pt idx="11">
                  <c:v>12772.0</c:v>
                </c:pt>
              </c:numCache>
            </c:numRef>
          </c:val>
        </c:ser>
        <c:ser>
          <c:idx val="9"/>
          <c:order val="8"/>
          <c:tx>
            <c:strRef>
              <c:f>'1992_mont'!$A$10</c:f>
              <c:strCache>
                <c:ptCount val="1"/>
                <c:pt idx="0">
                  <c:v>DISULFOTON</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'1992_mont'!$B$10:$M$10</c:f>
              <c:numCache>
                <c:formatCode>0</c:formatCode>
                <c:ptCount val="12"/>
                <c:pt idx="0">
                  <c:v>54752.5884</c:v>
                </c:pt>
                <c:pt idx="1">
                  <c:v>30781.476008</c:v>
                </c:pt>
                <c:pt idx="2">
                  <c:v>22811.17684</c:v>
                </c:pt>
                <c:pt idx="3">
                  <c:v>18787.909245</c:v>
                </c:pt>
                <c:pt idx="4">
                  <c:v>13147.02294</c:v>
                </c:pt>
                <c:pt idx="5">
                  <c:v>11015.50011</c:v>
                </c:pt>
                <c:pt idx="6">
                  <c:v>12356.341595</c:v>
                </c:pt>
                <c:pt idx="7">
                  <c:v>4802.681555</c:v>
                </c:pt>
                <c:pt idx="8">
                  <c:v>2035.8061</c:v>
                </c:pt>
                <c:pt idx="9">
                  <c:v>2350.0</c:v>
                </c:pt>
                <c:pt idx="10">
                  <c:v>774.218335</c:v>
                </c:pt>
                <c:pt idx="11">
                  <c:v>1127.0</c:v>
                </c:pt>
              </c:numCache>
            </c:numRef>
          </c:val>
        </c:ser>
        <c:ser>
          <c:idx val="10"/>
          <c:order val="9"/>
          <c:tx>
            <c:strRef>
              <c:f>'1992_mont'!$A$11</c:f>
              <c:strCache>
                <c:ptCount val="1"/>
                <c:pt idx="0">
                  <c:v>MEVINPHOS</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'1992_mont'!$B$11:$M$11</c:f>
              <c:numCache>
                <c:formatCode>0</c:formatCode>
                <c:ptCount val="12"/>
                <c:pt idx="0">
                  <c:v>101365.31234</c:v>
                </c:pt>
                <c:pt idx="1">
                  <c:v>55622.2919565</c:v>
                </c:pt>
                <c:pt idx="2">
                  <c:v>25.0</c:v>
                </c:pt>
                <c:pt idx="3">
                  <c:v>0.0</c:v>
                </c:pt>
                <c:pt idx="4">
                  <c:v>0.0</c:v>
                </c:pt>
                <c:pt idx="5">
                  <c:v>0.0</c:v>
                </c:pt>
                <c:pt idx="6">
                  <c:v>0.0</c:v>
                </c:pt>
                <c:pt idx="7">
                  <c:v>0.0</c:v>
                </c:pt>
                <c:pt idx="8">
                  <c:v>0.0</c:v>
                </c:pt>
                <c:pt idx="9">
                  <c:v>0.0</c:v>
                </c:pt>
                <c:pt idx="10">
                  <c:v>0.0</c:v>
                </c:pt>
                <c:pt idx="11">
                  <c:v>0.0</c:v>
                </c:pt>
              </c:numCache>
            </c:numRef>
          </c:val>
        </c:ser>
        <c:ser>
          <c:idx val="11"/>
          <c:order val="10"/>
          <c:tx>
            <c:strRef>
              <c:f>'1992_mont'!$A$12</c:f>
              <c:strCache>
                <c:ptCount val="1"/>
                <c:pt idx="0">
                  <c:v>METHIDATHION</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'1992_mont'!$B$12:$M$12</c:f>
              <c:numCache>
                <c:formatCode>0</c:formatCode>
                <c:ptCount val="12"/>
                <c:pt idx="0">
                  <c:v>17423.7294</c:v>
                </c:pt>
                <c:pt idx="1">
                  <c:v>18742.7013268</c:v>
                </c:pt>
                <c:pt idx="2">
                  <c:v>18146.692196</c:v>
                </c:pt>
                <c:pt idx="3">
                  <c:v>14580.7575</c:v>
                </c:pt>
                <c:pt idx="4">
                  <c:v>15271.49</c:v>
                </c:pt>
                <c:pt idx="5">
                  <c:v>11903.2696864</c:v>
                </c:pt>
                <c:pt idx="6">
                  <c:v>11822.5868384</c:v>
                </c:pt>
                <c:pt idx="7">
                  <c:v>8504.6393736</c:v>
                </c:pt>
                <c:pt idx="8">
                  <c:v>11956.3857744</c:v>
                </c:pt>
                <c:pt idx="9">
                  <c:v>8140.0</c:v>
                </c:pt>
                <c:pt idx="10">
                  <c:v>9347.418082</c:v>
                </c:pt>
                <c:pt idx="11">
                  <c:v>2620.0</c:v>
                </c:pt>
              </c:numCache>
            </c:numRef>
          </c:val>
        </c:ser>
        <c:ser>
          <c:idx val="12"/>
          <c:order val="11"/>
          <c:tx>
            <c:strRef>
              <c:f>'1992_mont'!$A$13</c:f>
              <c:strCache>
                <c:ptCount val="1"/>
                <c:pt idx="0">
                  <c:v>FENAMIPHOS</c:v>
                </c:pt>
              </c:strCache>
            </c:strRef>
          </c:tx>
          <c:spPr>
            <a:ln w="25400">
              <a:noFill/>
            </a:ln>
          </c:spPr>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'1992_mont'!$B$13:$M$13</c:f>
              <c:numCache>
                <c:formatCode>0</c:formatCode>
                <c:ptCount val="12"/>
                <c:pt idx="0">
                  <c:v>21270.811</c:v>
                </c:pt>
                <c:pt idx="1">
                  <c:v>26812.440795</c:v>
                </c:pt>
                <c:pt idx="2">
                  <c:v>19494.75678</c:v>
                </c:pt>
                <c:pt idx="3">
                  <c:v>6474.245205</c:v>
                </c:pt>
                <c:pt idx="4">
                  <c:v>2757.69347</c:v>
                </c:pt>
                <c:pt idx="5">
                  <c:v>7522.62602</c:v>
                </c:pt>
                <c:pt idx="6">
                  <c:v>4333.621010000001</c:v>
                </c:pt>
                <c:pt idx="7">
                  <c:v>2571.615175</c:v>
                </c:pt>
                <c:pt idx="8">
                  <c:v>245.54724</c:v>
                </c:pt>
                <c:pt idx="9">
                  <c:v>0.0</c:v>
                </c:pt>
                <c:pt idx="10">
                  <c:v>0.0</c:v>
                </c:pt>
                <c:pt idx="11">
                  <c:v>0.0</c:v>
                </c:pt>
              </c:numCache>
            </c:numRef>
          </c:val>
        </c:ser>
        <c:dLbls>
          <c:showLegendKey val="0"/>
          <c:showVal val="0"/>
          <c:showCatName val="0"/>
          <c:showSerName val="0"/>
          <c:showPercent val="0"/>
          <c:showBubbleSize val="0"/>
        </c:dLbls>
        <c:axId val="2007966128"/>
        <c:axId val="2032187680"/>
      </c:areaChart>
      <c:catAx>
        <c:axId val="2007966128"/>
        <c:scaling>
          <c:orientation val="minMax"/>
        </c:scaling>
        <c:delete val="0"/>
        <c:axPos val="b"/>
        <c:numFmt formatCode="0" sourceLinked="1"/>
        <c:majorTickMark val="out"/>
        <c:minorTickMark val="none"/>
        <c:tickLblPos val="nextTo"/>
        <c:txPr>
          <a:bodyPr/>
          <a:lstStyle/>
          <a:p>
            <a:pPr>
              <a:defRPr sz="1200" b="1"/>
            </a:pPr>
            <a:endParaRPr lang="en-US"/>
          </a:p>
        </c:txPr>
        <c:crossAx val="2032187680"/>
        <c:crosses val="autoZero"/>
        <c:auto val="1"/>
        <c:lblAlgn val="ctr"/>
        <c:lblOffset val="100"/>
        <c:noMultiLvlLbl val="0"/>
      </c:catAx>
      <c:valAx>
        <c:axId val="2032187680"/>
        <c:scaling>
          <c:orientation val="minMax"/>
        </c:scaling>
        <c:delete val="0"/>
        <c:axPos val="l"/>
        <c:majorGridlines/>
        <c:title>
          <c:tx>
            <c:rich>
              <a:bodyPr rot="-5400000" vert="horz"/>
              <a:lstStyle/>
              <a:p>
                <a:pPr>
                  <a:defRPr sz="1600"/>
                </a:pPr>
                <a:r>
                  <a:rPr lang="en-US" sz="1600"/>
                  <a:t>Pounds</a:t>
                </a:r>
                <a:r>
                  <a:rPr lang="en-US" sz="1600" baseline="0"/>
                  <a:t> Applied</a:t>
                </a:r>
                <a:endParaRPr lang="en-US" sz="1600"/>
              </a:p>
            </c:rich>
          </c:tx>
          <c:overlay val="0"/>
        </c:title>
        <c:numFmt formatCode="#,##0" sourceLinked="0"/>
        <c:majorTickMark val="out"/>
        <c:minorTickMark val="none"/>
        <c:tickLblPos val="nextTo"/>
        <c:txPr>
          <a:bodyPr/>
          <a:lstStyle/>
          <a:p>
            <a:pPr>
              <a:defRPr sz="1200" b="1"/>
            </a:pPr>
            <a:endParaRPr lang="en-US"/>
          </a:p>
        </c:txPr>
        <c:crossAx val="2007966128"/>
        <c:crosses val="autoZero"/>
        <c:crossBetween val="midCat"/>
      </c:valAx>
    </c:plotArea>
    <c:legend>
      <c:legendPos val="r"/>
      <c:overlay val="0"/>
      <c:txPr>
        <a:bodyPr/>
        <a:lstStyle/>
        <a:p>
          <a:pPr>
            <a:defRPr sz="1200"/>
          </a:pPr>
          <a:endParaRPr lang="en-US"/>
        </a:p>
      </c:txPr>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D2F9A5B5-6819-416E-9958-151D999B81B9}" type="datetimeFigureOut">
              <a:rPr lang="en-US" smtClean="0"/>
              <a:t>6/2/17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047516DF-AE4C-4C6A-AE5D-DFB0F730D354}" type="slidenum">
              <a:rPr lang="en-US" smtClean="0"/>
              <a:t>‹#›</a:t>
            </a:fld>
            <a:endParaRPr lang="en-US"/>
          </a:p>
        </p:txBody>
      </p:sp>
    </p:spTree>
    <p:extLst>
      <p:ext uri="{BB962C8B-B14F-4D97-AF65-F5344CB8AC3E}">
        <p14:creationId xmlns:p14="http://schemas.microsoft.com/office/powerpoint/2010/main" val="115901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F7DFE7A-86A3-4E76-89B2-E75511EDBAB4}" type="datetimeFigureOut">
              <a:rPr lang="en-US" smtClean="0"/>
              <a:pPr/>
              <a:t>6/2/17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E559AFD7-423B-41CF-A63C-7E697D65BBE1}" type="slidenum">
              <a:rPr lang="en-US" smtClean="0"/>
              <a:pPr/>
              <a:t>‹#›</a:t>
            </a:fld>
            <a:endParaRPr lang="en-US"/>
          </a:p>
        </p:txBody>
      </p:sp>
    </p:spTree>
    <p:extLst>
      <p:ext uri="{BB962C8B-B14F-4D97-AF65-F5344CB8AC3E}">
        <p14:creationId xmlns:p14="http://schemas.microsoft.com/office/powerpoint/2010/main" val="48381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9AFD7-423B-41CF-A63C-7E697D65BBE1}" type="slidenum">
              <a:rPr lang="en-US" smtClean="0"/>
              <a:pPr/>
              <a:t>1</a:t>
            </a:fld>
            <a:endParaRPr lang="en-US"/>
          </a:p>
        </p:txBody>
      </p:sp>
    </p:spTree>
    <p:extLst>
      <p:ext uri="{BB962C8B-B14F-4D97-AF65-F5344CB8AC3E}">
        <p14:creationId xmlns:p14="http://schemas.microsoft.com/office/powerpoint/2010/main" val="340489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Calibri" panose="020F0502020204030204" pitchFamily="34" charset="0"/>
              </a:rPr>
              <a:t>IQ verbal a las 7Y.</a:t>
            </a:r>
          </a:p>
          <a:p>
            <a:r>
              <a:rPr lang="es-MX" dirty="0">
                <a:latin typeface="Calibri" panose="020F0502020204030204" pitchFamily="34" charset="0"/>
              </a:rPr>
              <a:t>Control de la puntuación de inteligencia materna y el lenguaje de la evaluación neurológica</a:t>
            </a:r>
          </a:p>
          <a:p>
            <a:r>
              <a:rPr lang="es-MX" dirty="0">
                <a:latin typeface="Calibri" panose="020F0502020204030204" pitchFamily="34" charset="0"/>
              </a:rPr>
              <a:t>El ambiente de aprendizaje positivo incluye: tener bloques de apilamiento, etc.</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Verbal IQ at 7Y.  </a:t>
            </a:r>
          </a:p>
          <a:p>
            <a:r>
              <a:rPr lang="en-US" dirty="0">
                <a:latin typeface="Calibri" panose="020F0502020204030204" pitchFamily="34" charset="0"/>
              </a:rPr>
              <a:t>Controlling for </a:t>
            </a:r>
            <a:r>
              <a:rPr lang="en-US" dirty="0">
                <a:latin typeface="Calibri" panose="020F0502020204030204" pitchFamily="34" charset="0"/>
                <a:cs typeface="Calibri"/>
              </a:rPr>
              <a:t>maternal IQ score and language of neurological assessment</a:t>
            </a:r>
          </a:p>
          <a:p>
            <a:r>
              <a:rPr lang="en-US" dirty="0">
                <a:latin typeface="Calibri" panose="020F0502020204030204" pitchFamily="34" charset="0"/>
              </a:rPr>
              <a:t>Positive learning environment includes: having stacking blocks, etc. </a:t>
            </a:r>
          </a:p>
          <a:p>
            <a:endParaRPr lang="en-US" dirty="0">
              <a:latin typeface="Calibri" panose="020F0502020204030204" pitchFamily="34" charset="0"/>
            </a:endParaRPr>
          </a:p>
          <a:p>
            <a:r>
              <a:rPr lang="en-US" dirty="0">
                <a:latin typeface="Calibri" panose="020F0502020204030204" pitchFamily="34" charset="0"/>
              </a:rPr>
              <a:t>Effect – </a:t>
            </a:r>
            <a:r>
              <a:rPr lang="en-US" dirty="0" err="1">
                <a:latin typeface="Calibri" panose="020F0502020204030204" pitchFamily="34" charset="0"/>
              </a:rPr>
              <a:t>Efectho</a:t>
            </a:r>
            <a:endParaRPr lang="en-US" dirty="0">
              <a:latin typeface="Calibri" panose="020F0502020204030204" pitchFamily="34" charset="0"/>
            </a:endParaRPr>
          </a:p>
          <a:p>
            <a:r>
              <a:rPr lang="en-US" dirty="0">
                <a:latin typeface="Calibri" panose="020F0502020204030204" pitchFamily="34" charset="0"/>
              </a:rPr>
              <a:t>Affect – </a:t>
            </a:r>
            <a:r>
              <a:rPr lang="en-US" dirty="0" err="1">
                <a:latin typeface="Calibri" panose="020F0502020204030204" pitchFamily="34" charset="0"/>
              </a:rPr>
              <a:t>Afectar</a:t>
            </a:r>
            <a:r>
              <a:rPr lang="en-US" dirty="0">
                <a:latin typeface="Calibri" panose="020F0502020204030204" pitchFamily="34" charset="0"/>
              </a:rPr>
              <a:t>, </a:t>
            </a:r>
            <a:r>
              <a:rPr lang="en-US" dirty="0" err="1">
                <a:latin typeface="Calibri" panose="020F0502020204030204" pitchFamily="34" charset="0"/>
              </a:rPr>
              <a:t>afectación</a:t>
            </a:r>
            <a:endParaRPr lang="en-US"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13</a:t>
            </a:fld>
            <a:endParaRPr lang="en-US"/>
          </a:p>
        </p:txBody>
      </p:sp>
    </p:spTree>
    <p:extLst>
      <p:ext uri="{BB962C8B-B14F-4D97-AF65-F5344CB8AC3E}">
        <p14:creationId xmlns:p14="http://schemas.microsoft.com/office/powerpoint/2010/main" val="134096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Char needs clarification if this is monthly in CA or yearly</a:t>
            </a:r>
            <a:r>
              <a:rPr lang="en-US" baseline="0" dirty="0" smtClean="0"/>
              <a:t> in </a:t>
            </a:r>
            <a:r>
              <a:rPr lang="en-US" baseline="0" dirty="0" err="1" smtClean="0"/>
              <a:t>monetey</a:t>
            </a:r>
            <a:r>
              <a:rPr lang="en-US" baseline="0" dirty="0" smtClean="0"/>
              <a:t> county/</a:t>
            </a:r>
            <a:r>
              <a:rPr lang="en-US" baseline="0" dirty="0" err="1" smtClean="0"/>
              <a:t>salinas</a:t>
            </a:r>
            <a:r>
              <a:rPr lang="en-US" baseline="0" dirty="0" smtClean="0"/>
              <a:t> valley </a:t>
            </a:r>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14</a:t>
            </a:fld>
            <a:endParaRPr lang="en-US"/>
          </a:p>
        </p:txBody>
      </p:sp>
    </p:spTree>
    <p:extLst>
      <p:ext uri="{BB962C8B-B14F-4D97-AF65-F5344CB8AC3E}">
        <p14:creationId xmlns:p14="http://schemas.microsoft.com/office/powerpoint/2010/main" val="290209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Phthalates: often in perfume, shower curtains, and floor tiles</a:t>
            </a:r>
          </a:p>
          <a:p>
            <a:r>
              <a:rPr lang="en-US" smtClean="0"/>
              <a:t>Flame Retardants: often found in upholstered furniture</a:t>
            </a:r>
            <a:endParaRPr lang="en-US"/>
          </a:p>
        </p:txBody>
      </p:sp>
      <p:sp>
        <p:nvSpPr>
          <p:cNvPr id="4" name="Slide Number Placeholder 3"/>
          <p:cNvSpPr>
            <a:spLocks noGrp="1"/>
          </p:cNvSpPr>
          <p:nvPr>
            <p:ph type="sldNum" sz="quarter" idx="10"/>
          </p:nvPr>
        </p:nvSpPr>
        <p:spPr/>
        <p:txBody>
          <a:bodyPr/>
          <a:lstStyle/>
          <a:p>
            <a:fld id="{E559AFD7-423B-41CF-A63C-7E697D65BBE1}" type="slidenum">
              <a:rPr lang="en-US" smtClean="0"/>
              <a:pPr/>
              <a:t>17</a:t>
            </a:fld>
            <a:endParaRPr lang="en-US"/>
          </a:p>
        </p:txBody>
      </p:sp>
    </p:spTree>
    <p:extLst>
      <p:ext uri="{BB962C8B-B14F-4D97-AF65-F5344CB8AC3E}">
        <p14:creationId xmlns:p14="http://schemas.microsoft.com/office/powerpoint/2010/main" val="183385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Don’t worry:  it isn’t dangerous– it’s even used in research with newborns! </a:t>
            </a:r>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20</a:t>
            </a:fld>
            <a:endParaRPr lang="en-US"/>
          </a:p>
        </p:txBody>
      </p:sp>
    </p:spTree>
    <p:extLst>
      <p:ext uri="{BB962C8B-B14F-4D97-AF65-F5344CB8AC3E}">
        <p14:creationId xmlns:p14="http://schemas.microsoft.com/office/powerpoint/2010/main" val="335915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rPr>
              <a:t>Verbal IQ at 7Y.  </a:t>
            </a:r>
          </a:p>
          <a:p>
            <a:r>
              <a:rPr lang="en-US">
                <a:latin typeface="Calibri" panose="020F0502020204030204" pitchFamily="34" charset="0"/>
              </a:rPr>
              <a:t>Controlling for </a:t>
            </a:r>
            <a:r>
              <a:rPr lang="en-US">
                <a:latin typeface="Calibri" panose="020F0502020204030204" pitchFamily="34" charset="0"/>
                <a:cs typeface="Calibri"/>
              </a:rPr>
              <a:t>maternal IQ score and language of neurological assessment</a:t>
            </a:r>
            <a:endParaRPr lang="en-US">
              <a:latin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fld id="{E559AFD7-423B-41CF-A63C-7E697D65BBE1}" type="slidenum">
              <a:rPr lang="en-US" smtClean="0"/>
              <a:pPr/>
              <a:t>21</a:t>
            </a:fld>
            <a:endParaRPr lang="en-US"/>
          </a:p>
        </p:txBody>
      </p:sp>
    </p:spTree>
    <p:extLst>
      <p:ext uri="{BB962C8B-B14F-4D97-AF65-F5344CB8AC3E}">
        <p14:creationId xmlns:p14="http://schemas.microsoft.com/office/powerpoint/2010/main" val="134096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WHAT DOES MEAN WORSE? PEORES</a:t>
            </a:r>
            <a:endParaRPr lang="es-MX"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2</a:t>
            </a:fld>
            <a:endParaRPr lang="en-US"/>
          </a:p>
        </p:txBody>
      </p:sp>
    </p:spTree>
    <p:extLst>
      <p:ext uri="{BB962C8B-B14F-4D97-AF65-F5344CB8AC3E}">
        <p14:creationId xmlns:p14="http://schemas.microsoft.com/office/powerpoint/2010/main" val="109261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¿Qué son </a:t>
            </a:r>
            <a:r>
              <a:rPr lang="es-MX" dirty="0" err="1" smtClean="0"/>
              <a:t>Ops</a:t>
            </a:r>
            <a:r>
              <a:rPr lang="es-MX" dirty="0" smtClean="0"/>
              <a:t>?</a:t>
            </a:r>
            <a:endParaRPr lang="es-MX"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3</a:t>
            </a:fld>
            <a:endParaRPr lang="en-US"/>
          </a:p>
        </p:txBody>
      </p:sp>
    </p:spTree>
    <p:extLst>
      <p:ext uri="{BB962C8B-B14F-4D97-AF65-F5344CB8AC3E}">
        <p14:creationId xmlns:p14="http://schemas.microsoft.com/office/powerpoint/2010/main" val="388157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En</a:t>
            </a:r>
            <a:r>
              <a:rPr lang="es-MX" baseline="0" dirty="0" smtClean="0"/>
              <a:t> el sur del valle de San Joaquín se encuentran ubicados los condados con la mayor cantidad de aplicación de pesticidas en </a:t>
            </a:r>
            <a:r>
              <a:rPr lang="es-MX" baseline="0" dirty="0" err="1" smtClean="0"/>
              <a:t>Lbs</a:t>
            </a:r>
            <a:r>
              <a:rPr lang="es-MX" baseline="0" dirty="0" smtClean="0"/>
              <a:t>. CADPR – PUR 2013</a:t>
            </a:r>
          </a:p>
          <a:p>
            <a:endParaRPr lang="es-MX" baseline="0" dirty="0" smtClean="0"/>
          </a:p>
          <a:p>
            <a:pPr marL="275434" indent="-275434" defTabSz="881390">
              <a:buFont typeface="Wingdings" panose="05000000000000000000" pitchFamily="2" charset="2"/>
              <a:buChar char="Ø"/>
              <a:defRPr/>
            </a:pPr>
            <a:r>
              <a:rPr lang="es-MX" sz="1700" i="1" dirty="0">
                <a:solidFill>
                  <a:prstClr val="black"/>
                </a:solidFill>
              </a:rPr>
              <a:t>Fresno</a:t>
            </a:r>
            <a:r>
              <a:rPr lang="es-MX" sz="1700" dirty="0">
                <a:solidFill>
                  <a:prstClr val="black"/>
                </a:solidFill>
              </a:rPr>
              <a:t> – 34,193,393</a:t>
            </a:r>
          </a:p>
          <a:p>
            <a:pPr marL="275434" indent="-275434" defTabSz="881390">
              <a:buFont typeface="Wingdings" panose="05000000000000000000" pitchFamily="2" charset="2"/>
              <a:buChar char="Ø"/>
              <a:defRPr/>
            </a:pPr>
            <a:r>
              <a:rPr lang="es-MX" sz="1700" i="1" dirty="0">
                <a:solidFill>
                  <a:prstClr val="black"/>
                </a:solidFill>
              </a:rPr>
              <a:t>Kern</a:t>
            </a:r>
            <a:r>
              <a:rPr lang="es-MX" sz="1700" dirty="0">
                <a:solidFill>
                  <a:prstClr val="black"/>
                </a:solidFill>
              </a:rPr>
              <a:t> – 31,245,295</a:t>
            </a:r>
          </a:p>
          <a:p>
            <a:pPr marL="275434" indent="-275434" defTabSz="881390">
              <a:buFont typeface="Wingdings" panose="05000000000000000000" pitchFamily="2" charset="2"/>
              <a:buChar char="Ø"/>
              <a:defRPr/>
            </a:pPr>
            <a:r>
              <a:rPr lang="es-MX" sz="1700" i="1" dirty="0" err="1">
                <a:solidFill>
                  <a:prstClr val="black"/>
                </a:solidFill>
              </a:rPr>
              <a:t>Tulare</a:t>
            </a:r>
            <a:r>
              <a:rPr lang="es-MX" sz="1700" dirty="0">
                <a:solidFill>
                  <a:prstClr val="black"/>
                </a:solidFill>
              </a:rPr>
              <a:t> – 14,579,963</a:t>
            </a:r>
          </a:p>
          <a:p>
            <a:pPr marL="275434" indent="-275434" defTabSz="881390">
              <a:buFont typeface="Wingdings" panose="05000000000000000000" pitchFamily="2" charset="2"/>
              <a:buChar char="Ø"/>
              <a:defRPr/>
            </a:pPr>
            <a:r>
              <a:rPr lang="es-MX" sz="1700" i="1" dirty="0">
                <a:solidFill>
                  <a:prstClr val="black"/>
                </a:solidFill>
              </a:rPr>
              <a:t>San </a:t>
            </a:r>
            <a:r>
              <a:rPr lang="es-MX" sz="1700" i="1" dirty="0" err="1">
                <a:solidFill>
                  <a:prstClr val="black"/>
                </a:solidFill>
              </a:rPr>
              <a:t>Joaquin</a:t>
            </a:r>
            <a:r>
              <a:rPr lang="es-MX" sz="1700" i="1" dirty="0">
                <a:solidFill>
                  <a:prstClr val="black"/>
                </a:solidFill>
              </a:rPr>
              <a:t> </a:t>
            </a:r>
            <a:r>
              <a:rPr lang="es-MX" sz="1700" dirty="0">
                <a:solidFill>
                  <a:prstClr val="black"/>
                </a:solidFill>
              </a:rPr>
              <a:t>– 11,017,592</a:t>
            </a:r>
          </a:p>
          <a:p>
            <a:pPr marL="275434" indent="-275434" defTabSz="881390">
              <a:buFont typeface="Wingdings" panose="05000000000000000000" pitchFamily="2" charset="2"/>
              <a:buChar char="Ø"/>
              <a:defRPr/>
            </a:pPr>
            <a:r>
              <a:rPr lang="es-MX" sz="1700" i="1" dirty="0">
                <a:solidFill>
                  <a:prstClr val="black"/>
                </a:solidFill>
              </a:rPr>
              <a:t>Madera</a:t>
            </a:r>
            <a:r>
              <a:rPr lang="es-MX" sz="1700" dirty="0">
                <a:solidFill>
                  <a:prstClr val="black"/>
                </a:solidFill>
              </a:rPr>
              <a:t> – 10,191,490</a:t>
            </a:r>
          </a:p>
          <a:p>
            <a:pPr marL="275434" indent="-275434" defTabSz="881390">
              <a:buFont typeface="Wingdings" panose="05000000000000000000" pitchFamily="2" charset="2"/>
              <a:buChar char="Ø"/>
              <a:defRPr/>
            </a:pPr>
            <a:r>
              <a:rPr lang="es-MX" sz="1700" i="1" dirty="0">
                <a:solidFill>
                  <a:prstClr val="black"/>
                </a:solidFill>
              </a:rPr>
              <a:t>Merced</a:t>
            </a:r>
            <a:r>
              <a:rPr lang="es-MX" sz="1700" dirty="0">
                <a:solidFill>
                  <a:prstClr val="black"/>
                </a:solidFill>
              </a:rPr>
              <a:t> – 8,527,500</a:t>
            </a:r>
          </a:p>
          <a:p>
            <a:pPr marL="275434" indent="-275434" defTabSz="881390">
              <a:buFont typeface="Wingdings" panose="05000000000000000000" pitchFamily="2" charset="2"/>
              <a:buChar char="Ø"/>
              <a:defRPr/>
            </a:pPr>
            <a:r>
              <a:rPr lang="es-MX" sz="1700" i="1" dirty="0">
                <a:solidFill>
                  <a:prstClr val="black"/>
                </a:solidFill>
              </a:rPr>
              <a:t>Kings </a:t>
            </a:r>
            <a:r>
              <a:rPr lang="es-MX" sz="1700" dirty="0">
                <a:solidFill>
                  <a:prstClr val="black"/>
                </a:solidFill>
              </a:rPr>
              <a:t>– 7,426,510</a:t>
            </a:r>
          </a:p>
          <a:p>
            <a:pPr marL="275434" indent="-275434" defTabSz="881390">
              <a:buFont typeface="Wingdings" panose="05000000000000000000" pitchFamily="2" charset="2"/>
              <a:buChar char="Ø"/>
              <a:defRPr/>
            </a:pPr>
            <a:r>
              <a:rPr lang="es-MX" sz="1700" i="1" dirty="0">
                <a:solidFill>
                  <a:prstClr val="black"/>
                </a:solidFill>
              </a:rPr>
              <a:t>Satanislaus</a:t>
            </a:r>
            <a:r>
              <a:rPr lang="es-MX" sz="1700" dirty="0">
                <a:solidFill>
                  <a:prstClr val="black"/>
                </a:solidFill>
              </a:rPr>
              <a:t> – 6,905,458</a:t>
            </a:r>
          </a:p>
          <a:p>
            <a:endParaRPr lang="es-MX" baseline="0" dirty="0" smtClean="0"/>
          </a:p>
          <a:p>
            <a:r>
              <a:rPr lang="es-MX" baseline="0" dirty="0" smtClean="0"/>
              <a:t>Monterey – 8,536,773 </a:t>
            </a:r>
            <a:r>
              <a:rPr lang="es-MX" baseline="0" dirty="0" err="1" smtClean="0"/>
              <a:t>Lbs</a:t>
            </a:r>
            <a:r>
              <a:rPr lang="es-MX" baseline="0" dirty="0" smtClean="0"/>
              <a:t>.</a:t>
            </a:r>
          </a:p>
          <a:p>
            <a:endParaRPr lang="es-MX" baseline="0" dirty="0" smtClean="0"/>
          </a:p>
          <a:p>
            <a:r>
              <a:rPr lang="fr-FR" baseline="0" dirty="0" smtClean="0"/>
              <a:t>Valle de San Joaquin:</a:t>
            </a:r>
          </a:p>
          <a:p>
            <a:r>
              <a:rPr lang="fr-FR" baseline="0" dirty="0" smtClean="0"/>
              <a:t>124,087,201 </a:t>
            </a:r>
            <a:r>
              <a:rPr lang="fr-FR" baseline="0" dirty="0" err="1" smtClean="0"/>
              <a:t>lbs</a:t>
            </a:r>
            <a:r>
              <a:rPr lang="fr-FR" baseline="0" dirty="0" smtClean="0"/>
              <a:t>.</a:t>
            </a:r>
          </a:p>
          <a:p>
            <a:endParaRPr lang="fr-FR" baseline="0" dirty="0" smtClean="0"/>
          </a:p>
          <a:p>
            <a:r>
              <a:rPr lang="fr-FR" baseline="0" dirty="0" err="1" smtClean="0"/>
              <a:t>California</a:t>
            </a:r>
            <a:r>
              <a:rPr lang="fr-FR" baseline="0" dirty="0" smtClean="0"/>
              <a:t>:</a:t>
            </a:r>
          </a:p>
          <a:p>
            <a:r>
              <a:rPr lang="fr-FR" baseline="0" dirty="0" smtClean="0"/>
              <a:t>193,597,806 </a:t>
            </a:r>
            <a:r>
              <a:rPr lang="fr-FR" baseline="0" dirty="0" err="1" smtClean="0"/>
              <a:t>lbs</a:t>
            </a:r>
            <a:r>
              <a:rPr lang="fr-FR" baseline="0" dirty="0" smtClean="0"/>
              <a:t>. </a:t>
            </a:r>
          </a:p>
          <a:p>
            <a:endParaRPr lang="fr-FR" baseline="0" dirty="0" smtClean="0"/>
          </a:p>
          <a:p>
            <a:r>
              <a:rPr lang="fr-FR" baseline="0" dirty="0" err="1" smtClean="0"/>
              <a:t>Otros</a:t>
            </a:r>
            <a:r>
              <a:rPr lang="fr-FR" baseline="0" dirty="0" smtClean="0"/>
              <a:t> </a:t>
            </a:r>
            <a:r>
              <a:rPr lang="fr-FR" baseline="0" dirty="0" err="1" smtClean="0"/>
              <a:t>Condados</a:t>
            </a:r>
            <a:r>
              <a:rPr lang="fr-FR" baseline="0" dirty="0" smtClean="0"/>
              <a:t>:</a:t>
            </a:r>
          </a:p>
          <a:p>
            <a:r>
              <a:rPr lang="fr-FR" baseline="0" dirty="0" smtClean="0"/>
              <a:t>69,510,605 </a:t>
            </a:r>
            <a:r>
              <a:rPr lang="fr-FR" baseline="0" dirty="0" err="1" smtClean="0"/>
              <a:t>lbs</a:t>
            </a:r>
            <a:r>
              <a:rPr lang="fr-FR" baseline="0" dirty="0" smtClean="0"/>
              <a:t>.</a:t>
            </a:r>
          </a:p>
          <a:p>
            <a:endParaRPr lang="fr-FR" baseline="0" dirty="0" smtClean="0"/>
          </a:p>
          <a:p>
            <a:endParaRPr lang="fr-FR" baseline="0" dirty="0" smtClean="0"/>
          </a:p>
          <a:p>
            <a:endParaRPr lang="fr-FR" baseline="0" dirty="0" smtClean="0"/>
          </a:p>
          <a:p>
            <a:endParaRPr lang="es-MX" baseline="0" dirty="0" smtClean="0"/>
          </a:p>
          <a:p>
            <a:endParaRPr lang="es-MX" baseline="0" dirty="0" smtClean="0"/>
          </a:p>
          <a:p>
            <a:pPr marL="165261" indent="-165261">
              <a:buFont typeface="Arial" panose="020B0604020202020204" pitchFamily="34" charset="0"/>
              <a:buChar char="•"/>
            </a:pPr>
            <a:endParaRPr lang="es-MX"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5</a:t>
            </a:fld>
            <a:endParaRPr lang="en-US"/>
          </a:p>
        </p:txBody>
      </p:sp>
    </p:spTree>
    <p:extLst>
      <p:ext uri="{BB962C8B-B14F-4D97-AF65-F5344CB8AC3E}">
        <p14:creationId xmlns:p14="http://schemas.microsoft.com/office/powerpoint/2010/main" val="87820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Estudios previos han aproximado el uso basado en el área dentro de la zona de amortiguamiento alrededor del hogar. En este ejemplo, el radio de amortiguamiento es de 1.000 metros. El uso total de funguicidas Mn durante el período prenatal fue de 1.200 kg, pero ajustando la proporción de área dentro de los 1.000 metros la cantidad es de 83 kg.</a:t>
            </a:r>
          </a:p>
          <a:p>
            <a:endParaRPr lang="es-MX" dirty="0" smtClean="0"/>
          </a:p>
          <a:p>
            <a:endParaRPr lang="es-MX" dirty="0" smtClean="0"/>
          </a:p>
          <a:p>
            <a:r>
              <a:rPr lang="en-US" dirty="0" smtClean="0"/>
              <a:t>Previous</a:t>
            </a:r>
            <a:r>
              <a:rPr lang="en-US" baseline="0" dirty="0" smtClean="0"/>
              <a:t> studies have approximated use based on area within buffer around home. In this example, the buffer radius is 1,000 meters. Total </a:t>
            </a:r>
            <a:r>
              <a:rPr lang="en-US" baseline="0" dirty="0" err="1" smtClean="0"/>
              <a:t>Mn</a:t>
            </a:r>
            <a:r>
              <a:rPr lang="en-US" baseline="0" dirty="0" smtClean="0"/>
              <a:t>-fungicide use during prenatal period was 1,200 kg, but adjusting for proportion of area within 1,000 meters the amount is 83 kg.</a:t>
            </a:r>
            <a:endParaRPr lang="en-US" dirty="0"/>
          </a:p>
        </p:txBody>
      </p:sp>
      <p:sp>
        <p:nvSpPr>
          <p:cNvPr id="4" name="Slide Number Placeholder 3"/>
          <p:cNvSpPr>
            <a:spLocks noGrp="1"/>
          </p:cNvSpPr>
          <p:nvPr>
            <p:ph type="sldNum" sz="quarter" idx="10"/>
          </p:nvPr>
        </p:nvSpPr>
        <p:spPr/>
        <p:txBody>
          <a:bodyPr/>
          <a:lstStyle/>
          <a:p>
            <a:fld id="{C159C928-B902-4995-B43B-0E84336294B9}" type="slidenum">
              <a:rPr lang="en-US" smtClean="0"/>
              <a:t>6</a:t>
            </a:fld>
            <a:endParaRPr lang="en-US"/>
          </a:p>
        </p:txBody>
      </p:sp>
    </p:spTree>
    <p:extLst>
      <p:ext uri="{BB962C8B-B14F-4D97-AF65-F5344CB8AC3E}">
        <p14:creationId xmlns:p14="http://schemas.microsoft.com/office/powerpoint/2010/main" val="53054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El</a:t>
            </a:r>
            <a:r>
              <a:rPr lang="es-MX" baseline="0" dirty="0" smtClean="0"/>
              <a:t> d</a:t>
            </a:r>
            <a:r>
              <a:rPr lang="es-MX" dirty="0" smtClean="0"/>
              <a:t>esarrollo aquí se mide por puntos de IQ</a:t>
            </a:r>
          </a:p>
          <a:p>
            <a:endParaRPr lang="es-MX" dirty="0" smtClean="0"/>
          </a:p>
          <a:p>
            <a:r>
              <a:rPr lang="es-MX" dirty="0" smtClean="0"/>
              <a:t>¿Por qué la mayoría de los pesticidas en la orina provienen de los alimentos y menos de la deriva de pesticidas?</a:t>
            </a:r>
          </a:p>
          <a:p>
            <a:endParaRPr lang="es-MX" dirty="0" smtClean="0"/>
          </a:p>
          <a:p>
            <a:r>
              <a:rPr lang="en-US" dirty="0" smtClean="0"/>
              <a:t>Development</a:t>
            </a:r>
            <a:r>
              <a:rPr lang="en-US" baseline="0" dirty="0" smtClean="0"/>
              <a:t> here is measured by IQ Points </a:t>
            </a:r>
          </a:p>
          <a:p>
            <a:endParaRPr lang="en-US" baseline="0" dirty="0" smtClean="0"/>
          </a:p>
          <a:p>
            <a:r>
              <a:rPr lang="en-US" baseline="0" dirty="0" smtClean="0"/>
              <a:t>Why most pesticides in urine come from food and less from pesticide drift?</a:t>
            </a:r>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8</a:t>
            </a:fld>
            <a:endParaRPr lang="en-US"/>
          </a:p>
        </p:txBody>
      </p:sp>
    </p:spTree>
    <p:extLst>
      <p:ext uri="{BB962C8B-B14F-4D97-AF65-F5344CB8AC3E}">
        <p14:creationId xmlns:p14="http://schemas.microsoft.com/office/powerpoint/2010/main" val="183426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a:solidFill>
                  <a:srgbClr val="FF0000"/>
                </a:solidFill>
              </a:rPr>
              <a:t>CONSIDER CUTTING</a:t>
            </a:r>
          </a:p>
          <a:p>
            <a:r>
              <a:rPr lang="en-US" smtClean="0"/>
              <a:t>Note:</a:t>
            </a:r>
            <a:r>
              <a:rPr lang="en-US" baseline="0" smtClean="0"/>
              <a:t>  acephate is low </a:t>
            </a:r>
            <a:r>
              <a:rPr lang="en-US" baseline="0" err="1" smtClean="0"/>
              <a:t>tox</a:t>
            </a:r>
            <a:r>
              <a:rPr lang="en-US" baseline="0" smtClean="0"/>
              <a:t>, but highly correlated with oxydemeton methyl.  The graph show diazinon is high, but less toxic than chlorpyrifos. Eric’s analysis a little broader. Here pattern suggestive but not </a:t>
            </a:r>
            <a:r>
              <a:rPr lang="en-US" baseline="0" err="1" smtClean="0"/>
              <a:t>unifor</a:t>
            </a:r>
            <a:endParaRPr lang="en-US"/>
          </a:p>
        </p:txBody>
      </p:sp>
      <p:sp>
        <p:nvSpPr>
          <p:cNvPr id="4" name="Slide Number Placeholder 3"/>
          <p:cNvSpPr>
            <a:spLocks noGrp="1"/>
          </p:cNvSpPr>
          <p:nvPr>
            <p:ph type="sldNum" sz="quarter" idx="10"/>
          </p:nvPr>
        </p:nvSpPr>
        <p:spPr/>
        <p:txBody>
          <a:bodyPr/>
          <a:lstStyle/>
          <a:p>
            <a:fld id="{E559AFD7-423B-41CF-A63C-7E697D65BBE1}" type="slidenum">
              <a:rPr lang="en-US" smtClean="0"/>
              <a:pPr/>
              <a:t>9</a:t>
            </a:fld>
            <a:endParaRPr lang="en-US"/>
          </a:p>
        </p:txBody>
      </p:sp>
    </p:spTree>
    <p:extLst>
      <p:ext uri="{BB962C8B-B14F-4D97-AF65-F5344CB8AC3E}">
        <p14:creationId xmlns:p14="http://schemas.microsoft.com/office/powerpoint/2010/main" val="321880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¿Cómo sabemos que el comportamiento y la interacción con la familia y los maestros no están relacionados con estos problemas?</a:t>
            </a:r>
          </a:p>
          <a:p>
            <a:r>
              <a:rPr lang="es-MX" dirty="0" err="1" smtClean="0"/>
              <a:t>How</a:t>
            </a:r>
            <a:r>
              <a:rPr lang="es-MX" dirty="0" smtClean="0"/>
              <a:t> do </a:t>
            </a:r>
            <a:r>
              <a:rPr lang="es-MX" dirty="0" err="1" smtClean="0"/>
              <a:t>we</a:t>
            </a:r>
            <a:r>
              <a:rPr lang="es-MX" dirty="0" smtClean="0"/>
              <a:t> </a:t>
            </a:r>
            <a:r>
              <a:rPr lang="es-MX" dirty="0" err="1" smtClean="0"/>
              <a:t>know</a:t>
            </a:r>
            <a:r>
              <a:rPr lang="es-MX" dirty="0" smtClean="0"/>
              <a:t> </a:t>
            </a:r>
            <a:r>
              <a:rPr lang="en-US" dirty="0" smtClean="0"/>
              <a:t>behavior and interacting with family and teachers are not related with these problems?</a:t>
            </a:r>
            <a:endParaRPr lang="es-MX"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10</a:t>
            </a:fld>
            <a:endParaRPr lang="en-US"/>
          </a:p>
        </p:txBody>
      </p:sp>
    </p:spTree>
    <p:extLst>
      <p:ext uri="{BB962C8B-B14F-4D97-AF65-F5344CB8AC3E}">
        <p14:creationId xmlns:p14="http://schemas.microsoft.com/office/powerpoint/2010/main" val="157623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smtClean="0"/>
              <a:t>Crowded</a:t>
            </a:r>
            <a:r>
              <a:rPr lang="es-MX" dirty="0" smtClean="0"/>
              <a:t> </a:t>
            </a:r>
            <a:r>
              <a:rPr lang="es-MX" dirty="0" err="1" smtClean="0"/>
              <a:t>homes</a:t>
            </a:r>
            <a:r>
              <a:rPr lang="es-MX" dirty="0" smtClean="0"/>
              <a:t> – Hogares hacinados </a:t>
            </a:r>
          </a:p>
          <a:p>
            <a:r>
              <a:rPr lang="es-MX" dirty="0" err="1" smtClean="0"/>
              <a:t>Food</a:t>
            </a:r>
            <a:r>
              <a:rPr lang="es-MX" dirty="0" smtClean="0"/>
              <a:t> </a:t>
            </a:r>
            <a:r>
              <a:rPr lang="es-MX" dirty="0" err="1" smtClean="0"/>
              <a:t>Insecurity</a:t>
            </a:r>
            <a:r>
              <a:rPr lang="es-MX" dirty="0" smtClean="0"/>
              <a:t> - Inseguridad alimentaria</a:t>
            </a:r>
          </a:p>
          <a:p>
            <a:r>
              <a:rPr lang="en-US" dirty="0" smtClean="0"/>
              <a:t>No blocks or stacking toys - </a:t>
            </a:r>
            <a:r>
              <a:rPr lang="es-MX" dirty="0" smtClean="0"/>
              <a:t>No hay bloques ni juguetes de apilamiento</a:t>
            </a:r>
          </a:p>
          <a:p>
            <a:endParaRPr lang="es-MX" dirty="0" smtClean="0"/>
          </a:p>
          <a:p>
            <a:r>
              <a:rPr lang="es-MX" b="1" dirty="0" smtClean="0"/>
              <a:t>Inseguridad Alimentaria </a:t>
            </a:r>
            <a:r>
              <a:rPr lang="es-MX" dirty="0" smtClean="0"/>
              <a:t>- Hace referencia a la falta</a:t>
            </a:r>
            <a:r>
              <a:rPr lang="es-MX" baseline="0" dirty="0" smtClean="0"/>
              <a:t> de </a:t>
            </a:r>
            <a:r>
              <a:rPr lang="es-MX" dirty="0" smtClean="0"/>
              <a:t>disponibilidad de alimentos, el acceso de las personas a ellos y el aprovechamiento biológico de los mismos. Se considera que un hogar está en una situación de inseguridad alimentaria cuando sus miembros no disponen de manera sostenida de alimentos suficientes en cantidad y calidad según las necesidades biológicas.</a:t>
            </a:r>
            <a:endParaRPr lang="es-MX"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12</a:t>
            </a:fld>
            <a:endParaRPr lang="en-US"/>
          </a:p>
        </p:txBody>
      </p:sp>
    </p:spTree>
    <p:extLst>
      <p:ext uri="{BB962C8B-B14F-4D97-AF65-F5344CB8AC3E}">
        <p14:creationId xmlns:p14="http://schemas.microsoft.com/office/powerpoint/2010/main" val="36562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34299405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37727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C5A50C17-5E76-4F83-939D-15854F9A5D94}" type="datetimeFigureOut">
              <a:rPr lang="en-US" smtClean="0"/>
              <a:pPr/>
              <a:t>6/2/17</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Tree>
    <p:extLst>
      <p:ext uri="{BB962C8B-B14F-4D97-AF65-F5344CB8AC3E}">
        <p14:creationId xmlns:p14="http://schemas.microsoft.com/office/powerpoint/2010/main" val="315775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fld id="{C5A50C17-5E76-4F83-939D-15854F9A5D94}" type="datetimeFigureOut">
              <a:rPr lang="en-US" smtClean="0"/>
              <a:pPr/>
              <a:t>6/2/17</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Tree>
    <p:extLst>
      <p:ext uri="{BB962C8B-B14F-4D97-AF65-F5344CB8AC3E}">
        <p14:creationId xmlns:p14="http://schemas.microsoft.com/office/powerpoint/2010/main" val="3177144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fld id="{C5A50C17-5E76-4F83-939D-15854F9A5D94}" type="datetimeFigureOut">
              <a:rPr lang="en-US" smtClean="0"/>
              <a:pPr/>
              <a:t>6/2/17</a:t>
            </a:fld>
            <a:endParaRPr lang="en-US"/>
          </a:p>
        </p:txBody>
      </p:sp>
      <p:sp>
        <p:nvSpPr>
          <p:cNvPr id="11" name="Footer Placeholder 4"/>
          <p:cNvSpPr>
            <a:spLocks noGrp="1"/>
          </p:cNvSpPr>
          <p:nvPr>
            <p:ph type="ftr" sz="quarter" idx="17"/>
          </p:nvPr>
        </p:nvSpPr>
        <p:spPr/>
        <p:txBody>
          <a:bodyPr/>
          <a:lstStyle>
            <a:lvl1pPr>
              <a:defRPr/>
            </a:lvl1pPr>
          </a:lstStyle>
          <a:p>
            <a:endParaRPr lang="en-US"/>
          </a:p>
        </p:txBody>
      </p:sp>
    </p:spTree>
    <p:extLst>
      <p:ext uri="{BB962C8B-B14F-4D97-AF65-F5344CB8AC3E}">
        <p14:creationId xmlns:p14="http://schemas.microsoft.com/office/powerpoint/2010/main" val="243354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8913813" cy="91440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58382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a:prstGeom prst="rect">
            <a:avLst/>
          </a:prstGeo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81986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1"/>
            </a:lvl1pPr>
          </a:lstStyle>
          <a:p>
            <a:fld id="{C5A50C17-5E76-4F83-939D-15854F9A5D94}" type="datetimeFigureOut">
              <a:rPr lang="en-US" smtClean="0"/>
              <a:pPr/>
              <a:t>6/2/17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ea typeface="ＭＳ Ｐゴシック" charset="0"/>
              </a:defRPr>
            </a:lvl1pPr>
          </a:lstStyle>
          <a:p>
            <a:endParaRPr lang="en-US"/>
          </a:p>
        </p:txBody>
      </p:sp>
      <p:sp>
        <p:nvSpPr>
          <p:cNvPr id="5" name="Slide Number Placeholder 4"/>
          <p:cNvSpPr>
            <a:spLocks noGrp="1"/>
          </p:cNvSpPr>
          <p:nvPr>
            <p:ph type="sldNum" sz="quarter" idx="12"/>
          </p:nvPr>
        </p:nvSpPr>
        <p:spPr/>
        <p:txBody>
          <a:bodyPr/>
          <a:lstStyle>
            <a:lvl1pPr>
              <a:defRPr b="1"/>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1999514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554038"/>
            <a:ext cx="8494714" cy="914400"/>
          </a:xfrm>
          <a:prstGeom prst="rect">
            <a:avLst/>
          </a:prstGeom>
        </p:spPr>
        <p:txBody>
          <a:bodyPr/>
          <a:lstStyle>
            <a:lvl1pPr>
              <a:defRPr>
                <a:latin typeface="Calibri" panose="020F0502020204030204"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6711534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32402-0B0B-4393-8795-0976373BCA76}" type="datetimeFigureOut">
              <a:rPr lang="en-US" smtClean="0"/>
              <a:t>6/2/17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8A245-908A-488D-B14D-A81FD89941C8}" type="slidenum">
              <a:rPr lang="en-US" smtClean="0"/>
              <a:t>‹#›</a:t>
            </a:fld>
            <a:endParaRPr lang="en-US"/>
          </a:p>
        </p:txBody>
      </p:sp>
    </p:spTree>
    <p:extLst>
      <p:ext uri="{BB962C8B-B14F-4D97-AF65-F5344CB8AC3E}">
        <p14:creationId xmlns:p14="http://schemas.microsoft.com/office/powerpoint/2010/main" val="82412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
        <p:nvSpPr>
          <p:cNvPr id="7" name="Line 6"/>
          <p:cNvSpPr>
            <a:spLocks noChangeShapeType="1"/>
          </p:cNvSpPr>
          <p:nvPr userDrawn="1"/>
        </p:nvSpPr>
        <p:spPr bwMode="auto">
          <a:xfrm>
            <a:off x="457200" y="6477000"/>
            <a:ext cx="6934200"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Century Gothic"/>
              <a:ea typeface="ＭＳ Ｐゴシック" charset="0"/>
              <a:cs typeface="ＭＳ Ｐゴシック" charset="0"/>
            </a:endParaRPr>
          </a:p>
        </p:txBody>
      </p:sp>
      <p:pic>
        <p:nvPicPr>
          <p:cNvPr id="8" name="Content Placeholder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6011863"/>
            <a:ext cx="1066800" cy="693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6875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
        <p:nvSpPr>
          <p:cNvPr id="7" name="Line 6"/>
          <p:cNvSpPr>
            <a:spLocks noChangeShapeType="1"/>
          </p:cNvSpPr>
          <p:nvPr userDrawn="1"/>
        </p:nvSpPr>
        <p:spPr bwMode="auto">
          <a:xfrm>
            <a:off x="457200" y="6477000"/>
            <a:ext cx="6934200"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Century Gothic"/>
              <a:ea typeface="ＭＳ Ｐゴシック" charset="0"/>
              <a:cs typeface="ＭＳ Ｐゴシック" charset="0"/>
            </a:endParaRPr>
          </a:p>
        </p:txBody>
      </p:sp>
      <p:pic>
        <p:nvPicPr>
          <p:cNvPr id="8" name="Content Placeholder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6011863"/>
            <a:ext cx="1066800" cy="693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2627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805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953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69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C5A50C17-5E76-4F83-939D-15854F9A5D94}" type="datetimeFigureOut">
              <a:rPr lang="en-US" smtClean="0"/>
              <a:pPr/>
              <a:t>6/2/17</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Tree>
    <p:extLst>
      <p:ext uri="{BB962C8B-B14F-4D97-AF65-F5344CB8AC3E}">
        <p14:creationId xmlns:p14="http://schemas.microsoft.com/office/powerpoint/2010/main" val="2095950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3408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
        <p:nvSpPr>
          <p:cNvPr id="5" name="Line 6"/>
          <p:cNvSpPr>
            <a:spLocks noChangeShapeType="1"/>
          </p:cNvSpPr>
          <p:nvPr userDrawn="1"/>
        </p:nvSpPr>
        <p:spPr bwMode="auto">
          <a:xfrm>
            <a:off x="457200" y="6477000"/>
            <a:ext cx="6934200"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Century Gothic"/>
              <a:ea typeface="ＭＳ Ｐゴシック" charset="0"/>
              <a:cs typeface="ＭＳ Ｐゴシック" charset="0"/>
            </a:endParaRPr>
          </a:p>
        </p:txBody>
      </p:sp>
      <p:pic>
        <p:nvPicPr>
          <p:cNvPr id="6" name="Content Placeholder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6011863"/>
            <a:ext cx="1066800" cy="693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9105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6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936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969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1164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atin typeface="Century Gothic"/>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atin typeface="Century Gothic"/>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atin typeface="Century Gothic"/>
              </a:defRPr>
            </a:lvl1pPr>
          </a:lstStyle>
          <a:p>
            <a:pPr>
              <a:defRPr/>
            </a:pPr>
            <a:fld id="{8D065EA8-DBED-41B5-B72D-A9190E3988F3}" type="slidenum">
              <a:rPr lang="es-CO" smtClean="0">
                <a:solidFill>
                  <a:prstClr val="black">
                    <a:tint val="75000"/>
                  </a:prstClr>
                </a:solidFill>
              </a:rPr>
              <a:pPr>
                <a:defRPr/>
              </a:pPr>
              <a:t>‹#›</a:t>
            </a:fld>
            <a:endParaRPr lang="es-CO">
              <a:solidFill>
                <a:prstClr val="black">
                  <a:tint val="75000"/>
                </a:prstClr>
              </a:solidFill>
            </a:endParaRPr>
          </a:p>
        </p:txBody>
      </p:sp>
    </p:spTree>
    <p:extLst>
      <p:ext uri="{BB962C8B-B14F-4D97-AF65-F5344CB8AC3E}">
        <p14:creationId xmlns:p14="http://schemas.microsoft.com/office/powerpoint/2010/main" val="3786501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p:txBody>
          <a:bodyPr rtlCol="0"/>
          <a:lstStyle>
            <a:lvl1pPr fontAlgn="base">
              <a:spcBef>
                <a:spcPct val="0"/>
              </a:spcBef>
              <a:spcAft>
                <a:spcPct val="0"/>
              </a:spcAft>
              <a:defRPr b="1">
                <a:solidFill>
                  <a:prstClr val="black">
                    <a:tint val="75000"/>
                  </a:prstClr>
                </a:solidFill>
                <a:latin typeface="Century Gothic"/>
                <a:ea typeface="ＭＳ Ｐゴシック"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b="1">
                <a:latin typeface="Century Gothic"/>
                <a:ea typeface="ＭＳ Ｐゴシック" charset="0"/>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b="1">
                <a:latin typeface="Century Gothic"/>
              </a:defRPr>
            </a:lvl1pPr>
          </a:lstStyle>
          <a:p>
            <a:pPr>
              <a:defRPr/>
            </a:pPr>
            <a:fld id="{223B4B46-2416-E741-938F-6E9287EBEF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7863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0C4C629-BB93-493A-B4BA-219A1831C8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50338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4E08C7-7A3C-FB45-A902-482D447ADC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84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70736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20697014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fld id="{11AB7F15-A66A-CF49-B68B-52713F6147CF}" type="datetimeFigureOut">
              <a:rPr lang="en-US"/>
              <a:pPr/>
              <a:t>6/2/17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763B3DB5-1B93-8B4C-ACCD-A5B301BBE59A}" type="slidenum">
              <a:rPr lang="en-US"/>
              <a:pPr/>
              <a:t>‹#›</a:t>
            </a:fld>
            <a:endParaRPr lang="en-US"/>
          </a:p>
        </p:txBody>
      </p:sp>
    </p:spTree>
    <p:extLst>
      <p:ext uri="{BB962C8B-B14F-4D97-AF65-F5344CB8AC3E}">
        <p14:creationId xmlns:p14="http://schemas.microsoft.com/office/powerpoint/2010/main" val="172144019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554038"/>
            <a:ext cx="8494714" cy="914400"/>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449CA129-FA5F-1E46-B048-3618D56490DB}" type="datetimeFigureOut">
              <a:rPr lang="en-US"/>
              <a:pPr/>
              <a:t>6/2/17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3C41ABC7-91BA-9E42-8E1F-CC346B234C82}" type="slidenum">
              <a:rPr lang="en-US"/>
              <a:pPr/>
              <a:t>‹#›</a:t>
            </a:fld>
            <a:endParaRPr lang="en-US"/>
          </a:p>
        </p:txBody>
      </p:sp>
    </p:spTree>
    <p:extLst>
      <p:ext uri="{BB962C8B-B14F-4D97-AF65-F5344CB8AC3E}">
        <p14:creationId xmlns:p14="http://schemas.microsoft.com/office/powerpoint/2010/main" val="39441765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CC166C0E-0335-1D44-A4FB-6905D4E96CF6}" type="datetimeFigureOut">
              <a:rPr lang="en-US"/>
              <a:pPr/>
              <a:t>6/2/17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2F2B20">
                  <a:lumMod val="65000"/>
                  <a:lumOff val="35000"/>
                </a:srgbClr>
              </a:solidFill>
            </a:endParaRPr>
          </a:p>
        </p:txBody>
      </p:sp>
    </p:spTree>
    <p:extLst>
      <p:ext uri="{BB962C8B-B14F-4D97-AF65-F5344CB8AC3E}">
        <p14:creationId xmlns:p14="http://schemas.microsoft.com/office/powerpoint/2010/main" val="39409321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70736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5B8379-9AF3-8841-A8E7-21D991483F47}" type="datetimeFigureOut">
              <a:rPr lang="en-US"/>
              <a:pPr/>
              <a:t>6/2/17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598F7A52-5F32-9341-9F29-C06811CAD623}" type="slidenum">
              <a:rPr lang="en-US"/>
              <a:pPr/>
              <a:t>‹#›</a:t>
            </a:fld>
            <a:endParaRPr lang="en-US"/>
          </a:p>
        </p:txBody>
      </p:sp>
    </p:spTree>
    <p:extLst>
      <p:ext uri="{BB962C8B-B14F-4D97-AF65-F5344CB8AC3E}">
        <p14:creationId xmlns:p14="http://schemas.microsoft.com/office/powerpoint/2010/main" val="1054034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21E6AFD4-6954-CB41-8D77-AEAF7EE8F8E9}"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7" name="Slide Number Placeholder 5"/>
          <p:cNvSpPr>
            <a:spLocks noGrp="1"/>
          </p:cNvSpPr>
          <p:nvPr>
            <p:ph type="sldNum" sz="quarter" idx="12"/>
          </p:nvPr>
        </p:nvSpPr>
        <p:spPr/>
        <p:txBody>
          <a:bodyPr/>
          <a:lstStyle>
            <a:lvl1pPr>
              <a:defRPr/>
            </a:lvl1pPr>
          </a:lstStyle>
          <a:p>
            <a:fld id="{1938F005-E8BB-F246-8781-AC9D90C6BC73}" type="slidenum">
              <a:rPr lang="en-US"/>
              <a:pPr/>
              <a:t>‹#›</a:t>
            </a:fld>
            <a:endParaRPr lang="en-US"/>
          </a:p>
        </p:txBody>
      </p:sp>
    </p:spTree>
    <p:extLst>
      <p:ext uri="{BB962C8B-B14F-4D97-AF65-F5344CB8AC3E}">
        <p14:creationId xmlns:p14="http://schemas.microsoft.com/office/powerpoint/2010/main" val="201073843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13" name="Date Placeholder 6"/>
          <p:cNvSpPr>
            <a:spLocks noGrp="1"/>
          </p:cNvSpPr>
          <p:nvPr>
            <p:ph type="dt" sz="half" idx="10"/>
          </p:nvPr>
        </p:nvSpPr>
        <p:spPr/>
        <p:txBody>
          <a:bodyPr/>
          <a:lstStyle>
            <a:lvl1pPr>
              <a:defRPr/>
            </a:lvl1pPr>
          </a:lstStyle>
          <a:p>
            <a:fld id="{9DC326FC-27A8-0543-82E4-F5D44FB589E4}" type="datetimeFigureOut">
              <a:rPr lang="en-US"/>
              <a:pPr/>
              <a:t>6/2/17</a:t>
            </a:fld>
            <a:endParaRPr lang="en-US"/>
          </a:p>
        </p:txBody>
      </p:sp>
      <p:sp>
        <p:nvSpPr>
          <p:cNvPr id="14" name="Footer Placeholder 7"/>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15" name="Slide Number Placeholder 8"/>
          <p:cNvSpPr>
            <a:spLocks noGrp="1"/>
          </p:cNvSpPr>
          <p:nvPr>
            <p:ph type="sldNum" sz="quarter" idx="12"/>
          </p:nvPr>
        </p:nvSpPr>
        <p:spPr/>
        <p:txBody>
          <a:bodyPr/>
          <a:lstStyle>
            <a:lvl1pPr>
              <a:defRPr/>
            </a:lvl1pPr>
          </a:lstStyle>
          <a:p>
            <a:fld id="{DF383E60-6904-5540-8DF5-820E4E265197}" type="slidenum">
              <a:rPr lang="en-US"/>
              <a:pPr/>
              <a:t>‹#›</a:t>
            </a:fld>
            <a:endParaRPr lang="en-US"/>
          </a:p>
        </p:txBody>
      </p:sp>
    </p:spTree>
    <p:extLst>
      <p:ext uri="{BB962C8B-B14F-4D97-AF65-F5344CB8AC3E}">
        <p14:creationId xmlns:p14="http://schemas.microsoft.com/office/powerpoint/2010/main" val="1827685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2542636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F100694C-B255-B643-9861-69950B69E281}"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30EC67A6-3A39-EE4C-A0AC-B143416A5932}" type="slidenum">
              <a:rPr lang="en-US"/>
              <a:pPr/>
              <a:t>‹#›</a:t>
            </a:fld>
            <a:endParaRPr lang="en-US"/>
          </a:p>
        </p:txBody>
      </p:sp>
    </p:spTree>
    <p:extLst>
      <p:ext uri="{BB962C8B-B14F-4D97-AF65-F5344CB8AC3E}">
        <p14:creationId xmlns:p14="http://schemas.microsoft.com/office/powerpoint/2010/main" val="994827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11A0724-19D1-6346-A23E-6B08B04D6544}"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7" name="Slide Number Placeholder 5"/>
          <p:cNvSpPr>
            <a:spLocks noGrp="1"/>
          </p:cNvSpPr>
          <p:nvPr>
            <p:ph type="sldNum" sz="quarter" idx="12"/>
          </p:nvPr>
        </p:nvSpPr>
        <p:spPr/>
        <p:txBody>
          <a:bodyPr/>
          <a:lstStyle>
            <a:lvl1pPr>
              <a:defRPr/>
            </a:lvl1pPr>
          </a:lstStyle>
          <a:p>
            <a:fld id="{7862B941-A771-254D-A807-59B397AE5300}" type="slidenum">
              <a:rPr lang="en-US"/>
              <a:pPr/>
              <a:t>‹#›</a:t>
            </a:fld>
            <a:endParaRPr lang="en-US"/>
          </a:p>
        </p:txBody>
      </p:sp>
    </p:spTree>
    <p:extLst>
      <p:ext uri="{BB962C8B-B14F-4D97-AF65-F5344CB8AC3E}">
        <p14:creationId xmlns:p14="http://schemas.microsoft.com/office/powerpoint/2010/main" val="1883493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E9A94A2-8681-5545-8579-4829BA23AB14}" type="datetimeFigureOut">
              <a:rPr lang="en-US"/>
              <a:pPr/>
              <a:t>6/2/17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7" name="Slide Number Placeholder 5"/>
          <p:cNvSpPr>
            <a:spLocks noGrp="1"/>
          </p:cNvSpPr>
          <p:nvPr>
            <p:ph type="sldNum" sz="quarter" idx="12"/>
          </p:nvPr>
        </p:nvSpPr>
        <p:spPr/>
        <p:txBody>
          <a:bodyPr/>
          <a:lstStyle>
            <a:lvl1pPr>
              <a:defRPr/>
            </a:lvl1pPr>
          </a:lstStyle>
          <a:p>
            <a:fld id="{445B0B1D-4C93-D147-9B3B-A59023C9E123}" type="slidenum">
              <a:rPr lang="en-US"/>
              <a:pPr/>
              <a:t>‹#›</a:t>
            </a:fld>
            <a:endParaRPr lang="en-US"/>
          </a:p>
        </p:txBody>
      </p:sp>
    </p:spTree>
    <p:extLst>
      <p:ext uri="{BB962C8B-B14F-4D97-AF65-F5344CB8AC3E}">
        <p14:creationId xmlns:p14="http://schemas.microsoft.com/office/powerpoint/2010/main" val="228190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22613049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BAD8136B-7DB0-DC4F-8F64-6BC42809A9A4}" type="datetimeFigureOut">
              <a:rPr lang="en-US"/>
              <a:pPr/>
              <a:t>6/2/17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2F2B20">
                  <a:lumMod val="65000"/>
                  <a:lumOff val="35000"/>
                </a:srgbClr>
              </a:solidFill>
            </a:endParaRPr>
          </a:p>
        </p:txBody>
      </p:sp>
    </p:spTree>
    <p:extLst>
      <p:ext uri="{BB962C8B-B14F-4D97-AF65-F5344CB8AC3E}">
        <p14:creationId xmlns:p14="http://schemas.microsoft.com/office/powerpoint/2010/main" val="2914640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fld id="{59769196-52A1-F74F-B03B-56D2C7D18D9C}" type="datetimeFigureOut">
              <a:rPr lang="en-US"/>
              <a:pPr/>
              <a:t>6/2/17</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solidFill>
                <a:srgbClr val="2F2B20">
                  <a:lumMod val="65000"/>
                  <a:lumOff val="35000"/>
                </a:srgbClr>
              </a:solidFill>
            </a:endParaRPr>
          </a:p>
        </p:txBody>
      </p:sp>
    </p:spTree>
    <p:extLst>
      <p:ext uri="{BB962C8B-B14F-4D97-AF65-F5344CB8AC3E}">
        <p14:creationId xmlns:p14="http://schemas.microsoft.com/office/powerpoint/2010/main" val="3177171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fld id="{EAB8083D-8D8A-844A-9D25-676E1A422BE5}" type="datetimeFigureOut">
              <a:rPr lang="en-US"/>
              <a:pPr/>
              <a:t>6/2/17</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solidFill>
                <a:srgbClr val="2F2B20">
                  <a:lumMod val="65000"/>
                  <a:lumOff val="35000"/>
                </a:srgbClr>
              </a:solidFill>
            </a:endParaRPr>
          </a:p>
        </p:txBody>
      </p:sp>
    </p:spTree>
    <p:extLst>
      <p:ext uri="{BB962C8B-B14F-4D97-AF65-F5344CB8AC3E}">
        <p14:creationId xmlns:p14="http://schemas.microsoft.com/office/powerpoint/2010/main" val="1867192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8913813" cy="91440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EF4D3AA9-F734-0342-A044-5D8CA1BF374B}" type="datetimeFigureOut">
              <a:rPr lang="en-US"/>
              <a:pPr/>
              <a:t>6/2/17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0C322706-517A-3C42-8705-9DE9A2077432}" type="slidenum">
              <a:rPr lang="en-US"/>
              <a:pPr/>
              <a:t>‹#›</a:t>
            </a:fld>
            <a:endParaRPr lang="en-US"/>
          </a:p>
        </p:txBody>
      </p:sp>
    </p:spTree>
    <p:extLst>
      <p:ext uri="{BB962C8B-B14F-4D97-AF65-F5344CB8AC3E}">
        <p14:creationId xmlns:p14="http://schemas.microsoft.com/office/powerpoint/2010/main" val="1354632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a:prstGeom prst="rect">
            <a:avLst/>
          </a:prstGeo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155B1B46-1D28-3144-89F8-A0BC4FB47CAB}" type="datetimeFigureOut">
              <a:rPr lang="en-US"/>
              <a:pPr/>
              <a:t>6/2/17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47337340-D90F-734D-AFE5-8577A7D027FD}" type="slidenum">
              <a:rPr lang="en-US"/>
              <a:pPr/>
              <a:t>‹#›</a:t>
            </a:fld>
            <a:endParaRPr lang="en-US"/>
          </a:p>
        </p:txBody>
      </p:sp>
    </p:spTree>
    <p:extLst>
      <p:ext uri="{BB962C8B-B14F-4D97-AF65-F5344CB8AC3E}">
        <p14:creationId xmlns:p14="http://schemas.microsoft.com/office/powerpoint/2010/main" val="3148004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entury Gothic" pitchFamily="34" charset="0"/>
                <a:ea typeface="MS PGothic" pitchFamily="34" charset="-128"/>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7" name="Rectangle 6"/>
          <p:cNvSpPr>
            <a:spLocks noGrp="1" noChangeArrowheads="1"/>
          </p:cNvSpPr>
          <p:nvPr>
            <p:ph type="sldNum" sz="quarter" idx="12"/>
          </p:nvPr>
        </p:nvSpPr>
        <p:spPr/>
        <p:txBody>
          <a:bodyPr/>
          <a:lstStyle>
            <a:lvl1pPr>
              <a:defRPr/>
            </a:lvl1pPr>
          </a:lstStyle>
          <a:p>
            <a:fld id="{300025D8-0FC1-574B-9676-C6271B54E58B}" type="slidenum">
              <a:rPr lang="en-US"/>
              <a:pPr/>
              <a:t>‹#›</a:t>
            </a:fld>
            <a:endParaRPr lang="en-US"/>
          </a:p>
        </p:txBody>
      </p:sp>
    </p:spTree>
    <p:extLst>
      <p:ext uri="{BB962C8B-B14F-4D97-AF65-F5344CB8AC3E}">
        <p14:creationId xmlns:p14="http://schemas.microsoft.com/office/powerpoint/2010/main" val="1199912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solidFill>
                  <a:srgbClr val="FFFFFF"/>
                </a:solidFill>
                <a:latin typeface="Century Gothic" pitchFamily="34" charset="0"/>
                <a:ea typeface="MS PGothic" pitchFamily="34" charset="-128"/>
                <a:cs typeface="+mn-cs"/>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rgbClr val="FFFFFF"/>
                </a:solidFill>
              </a:defRPr>
            </a:lvl1pPr>
          </a:lstStyle>
          <a:p>
            <a:fld id="{B0414111-664F-3E40-8601-E2E4FD029310}" type="slidenum">
              <a:rPr lang="en-US"/>
              <a:pPr/>
              <a:t>‹#›</a:t>
            </a:fld>
            <a:endParaRPr lang="en-US"/>
          </a:p>
        </p:txBody>
      </p:sp>
    </p:spTree>
    <p:extLst>
      <p:ext uri="{BB962C8B-B14F-4D97-AF65-F5344CB8AC3E}">
        <p14:creationId xmlns:p14="http://schemas.microsoft.com/office/powerpoint/2010/main" val="23893711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p:txBody>
          <a:bodyPr rtlCol="0"/>
          <a:lstStyle>
            <a:lvl1pPr fontAlgn="base">
              <a:spcBef>
                <a:spcPct val="0"/>
              </a:spcBef>
              <a:spcAft>
                <a:spcPct val="0"/>
              </a:spcAft>
              <a:defRPr b="1">
                <a:solidFill>
                  <a:prstClr val="black">
                    <a:tint val="75000"/>
                  </a:prstClr>
                </a:solidFill>
                <a:latin typeface="Century Gothic"/>
                <a:ea typeface="ＭＳ Ｐゴシック"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b="1">
                <a:solidFill>
                  <a:prstClr val="black">
                    <a:tint val="75000"/>
                  </a:prstClr>
                </a:solidFill>
                <a:ea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solidFill>
                  <a:srgbClr val="898989"/>
                </a:solidFill>
              </a:defRPr>
            </a:lvl1pPr>
          </a:lstStyle>
          <a:p>
            <a:fld id="{3E9535F0-3674-9747-9BB3-8E868FD656C0}" type="slidenum">
              <a:rPr lang="en-US"/>
              <a:pPr/>
              <a:t>‹#›</a:t>
            </a:fld>
            <a:endParaRPr lang="en-US"/>
          </a:p>
        </p:txBody>
      </p:sp>
    </p:spTree>
    <p:extLst>
      <p:ext uri="{BB962C8B-B14F-4D97-AF65-F5344CB8AC3E}">
        <p14:creationId xmlns:p14="http://schemas.microsoft.com/office/powerpoint/2010/main" val="2503364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entury Gothic" pitchFamily="34" charset="0"/>
                <a:ea typeface="MS PGothic" pitchFamily="34" charset="-128"/>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5" name="Rectangle 6"/>
          <p:cNvSpPr>
            <a:spLocks noGrp="1" noChangeArrowheads="1"/>
          </p:cNvSpPr>
          <p:nvPr>
            <p:ph type="sldNum" sz="quarter" idx="12"/>
          </p:nvPr>
        </p:nvSpPr>
        <p:spPr/>
        <p:txBody>
          <a:bodyPr/>
          <a:lstStyle>
            <a:lvl1pPr>
              <a:defRPr/>
            </a:lvl1pPr>
          </a:lstStyle>
          <a:p>
            <a:fld id="{FD994356-E2FA-7D4C-A97C-8E97E83689C1}" type="slidenum">
              <a:rPr lang="en-US"/>
              <a:pPr/>
              <a:t>‹#›</a:t>
            </a:fld>
            <a:endParaRPr lang="en-US"/>
          </a:p>
        </p:txBody>
      </p:sp>
    </p:spTree>
    <p:extLst>
      <p:ext uri="{BB962C8B-B14F-4D97-AF65-F5344CB8AC3E}">
        <p14:creationId xmlns:p14="http://schemas.microsoft.com/office/powerpoint/2010/main" val="872511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12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13" name="Date Placeholder 6"/>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14" name="Footer Placeholder 7"/>
          <p:cNvSpPr>
            <a:spLocks noGrp="1"/>
          </p:cNvSpPr>
          <p:nvPr>
            <p:ph type="ftr" sz="quarter" idx="11"/>
          </p:nvPr>
        </p:nvSpPr>
        <p:spPr/>
        <p:txBody>
          <a:bodyPr/>
          <a:lstStyle>
            <a:lvl1pPr>
              <a:defRPr/>
            </a:lvl1pPr>
          </a:lstStyle>
          <a:p>
            <a:endParaRPr lang="en-US"/>
          </a:p>
        </p:txBody>
      </p:sp>
      <p:sp>
        <p:nvSpPr>
          <p:cNvPr id="15" name="Slide Number Placeholder 8"/>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275376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4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788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323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763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613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451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76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2186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73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2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246011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04686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A50C17-5E76-4F83-939D-15854F9A5D94}" type="datetimeFigureOut">
              <a:rPr lang="en-US" smtClean="0"/>
              <a:pPr/>
              <a:t>6/2/17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99653079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theme" Target="../theme/theme2.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heme" Target="../theme/theme3.xml"/><Relationship Id="rId21" Type="http://schemas.openxmlformats.org/officeDocument/2006/relationships/image" Target="../media/image1.png"/><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slideLayout" Target="../slideLayouts/slideLayout58.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4.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0675" y="1665288"/>
            <a:ext cx="84042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fld id="{C5A50C17-5E76-4F83-939D-15854F9A5D94}" type="datetimeFigureOut">
              <a:rPr lang="en-US" smtClean="0"/>
              <a:pPr/>
              <a:t>6/2/17</a:t>
            </a:fld>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defRPr>
            </a:lvl1pPr>
          </a:lstStyle>
          <a:p>
            <a:fld id="{C0F10BCC-0CE0-4F0E-BDD4-4E5F7DB42702}" type="slidenum">
              <a:rPr lang="en-US" smtClean="0"/>
              <a:pPr/>
              <a:t>‹#›</a:t>
            </a:fld>
            <a:endParaRPr lang="en-US"/>
          </a:p>
        </p:txBody>
      </p:sp>
      <p:sp>
        <p:nvSpPr>
          <p:cNvPr id="7" name="Rectangle 6"/>
          <p:cNvSpPr/>
          <p:nvPr/>
        </p:nvSpPr>
        <p:spPr>
          <a:xfrm>
            <a:off x="572294"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a:solidFill>
                <a:srgbClr val="FFFFFF"/>
              </a:solidFill>
            </a:endParaRPr>
          </a:p>
        </p:txBody>
      </p:sp>
      <p:sp>
        <p:nvSpPr>
          <p:cNvPr id="8" name="Rectangle 7"/>
          <p:cNvSpPr/>
          <p:nvPr/>
        </p:nvSpPr>
        <p:spPr>
          <a:xfrm>
            <a:off x="572294" y="6675438"/>
            <a:ext cx="7999413" cy="1825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a:solidFill>
                <a:srgbClr val="FFFFFF"/>
              </a:solidFill>
            </a:endParaRPr>
          </a:p>
        </p:txBody>
      </p:sp>
      <p:pic>
        <p:nvPicPr>
          <p:cNvPr id="1032" name="Content Placeholder 4"/>
          <p:cNvPicPr>
            <a:picLocks noChangeAspect="1"/>
          </p:cNvPicPr>
          <p:nvPr/>
        </p:nvPicPr>
        <p:blipFill>
          <a:blip r:embed="rId26" cstate="print">
            <a:alphaModFix amt="0"/>
            <a:extLst>
              <a:ext uri="{28A0092B-C50C-407E-A947-70E740481C1C}">
                <a14:useLocalDpi xmlns:a14="http://schemas.microsoft.com/office/drawing/2010/main" val="0"/>
              </a:ext>
            </a:extLst>
          </a:blip>
          <a:srcRect/>
          <a:stretch>
            <a:fillRect/>
          </a:stretch>
        </p:blipFill>
        <p:spPr bwMode="auto">
          <a:xfrm>
            <a:off x="7827963" y="5857875"/>
            <a:ext cx="1066800" cy="69373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9875" y="1465263"/>
            <a:ext cx="8450263" cy="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034" name="Title Placeholder 2"/>
          <p:cNvSpPr>
            <a:spLocks noGrp="1"/>
          </p:cNvSpPr>
          <p:nvPr>
            <p:ph type="title"/>
          </p:nvPr>
        </p:nvSpPr>
        <p:spPr bwMode="auto">
          <a:xfrm>
            <a:off x="320675" y="554038"/>
            <a:ext cx="8393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pic>
        <p:nvPicPr>
          <p:cNvPr id="11" name="Content Placeholder 4"/>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830235" y="5914739"/>
            <a:ext cx="1066800" cy="69373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78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9" r:id="rId16"/>
    <p:sldLayoutId id="2147483670" r:id="rId17"/>
    <p:sldLayoutId id="2147483672" r:id="rId18"/>
    <p:sldLayoutId id="2147483673" r:id="rId19"/>
    <p:sldLayoutId id="2147483674" r:id="rId20"/>
    <p:sldLayoutId id="2147483675" r:id="rId21"/>
    <p:sldLayoutId id="2147483676" r:id="rId22"/>
    <p:sldLayoutId id="2147483677" r:id="rId23"/>
    <p:sldLayoutId id="2147483722" r:id="rId24"/>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333333"/>
          </a:solidFill>
          <a:latin typeface="+mj-lt"/>
          <a:ea typeface="MS PGothic" pitchFamily="34" charset="-128"/>
          <a:cs typeface="MS PGothic" charset="0"/>
        </a:defRPr>
      </a:lvl1pPr>
      <a:lvl2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2pPr>
      <a:lvl3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3pPr>
      <a:lvl4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4pPr>
      <a:lvl5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5pPr>
      <a:lvl6pPr marL="4572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Clr>
          <a:srgbClr val="008000"/>
        </a:buClr>
        <a:buFont typeface="Arial" charset="0"/>
        <a:buChar char="•"/>
        <a:defRPr sz="2000" kern="1200">
          <a:solidFill>
            <a:srgbClr val="333333"/>
          </a:solidFill>
          <a:latin typeface="+mn-lt"/>
          <a:ea typeface="MS PGothic" pitchFamily="34" charset="-128"/>
          <a:cs typeface="MS PGothic" charset="0"/>
        </a:defRPr>
      </a:lvl1pPr>
      <a:lvl2pPr marL="685800" indent="-3365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2pPr>
      <a:lvl3pPr marL="1035050" indent="-3492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3pPr>
      <a:lvl4pPr marL="1371600" indent="-3365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4pPr>
      <a:lvl5pPr marL="1720850" indent="-3492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defRPr>
            </a:lvl1pPr>
          </a:lstStyle>
          <a:p>
            <a:pPr fontAlgn="auto">
              <a:spcBef>
                <a:spcPts val="0"/>
              </a:spcBef>
              <a:spcAft>
                <a:spcPts val="0"/>
              </a:spcAft>
            </a:pPr>
            <a:fld id="{AB30F57A-5C55-4106-A017-6268F6CA58F2}" type="datetimeFigureOut">
              <a:rPr lang="en-US" smtClean="0">
                <a:solidFill>
                  <a:prstClr val="black">
                    <a:tint val="75000"/>
                  </a:prstClr>
                </a:solidFill>
                <a:ea typeface="ＭＳ Ｐゴシック" charset="0"/>
                <a:cs typeface="ＭＳ Ｐゴシック" charset="0"/>
              </a:rPr>
              <a:pPr fontAlgn="auto">
                <a:spcBef>
                  <a:spcPts val="0"/>
                </a:spcBef>
                <a:spcAft>
                  <a:spcPts val="0"/>
                </a:spcAft>
              </a:pPr>
              <a:t>6/2/17</a:t>
            </a:fld>
            <a:endParaRPr lang="en-US">
              <a:solidFill>
                <a:prstClr val="black">
                  <a:tint val="75000"/>
                </a:prstClr>
              </a:solidFill>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defRPr>
            </a:lvl1pPr>
          </a:lstStyle>
          <a:p>
            <a:pPr fontAlgn="auto">
              <a:spcBef>
                <a:spcPts val="0"/>
              </a:spcBef>
              <a:spcAft>
                <a:spcPts val="0"/>
              </a:spcAft>
            </a:pPr>
            <a:endParaRPr lang="en-US">
              <a:solidFill>
                <a:prstClr val="black">
                  <a:tint val="75000"/>
                </a:prstClr>
              </a:solidFill>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defRPr>
            </a:lvl1pPr>
          </a:lstStyle>
          <a:p>
            <a:pPr fontAlgn="auto">
              <a:spcBef>
                <a:spcPts val="0"/>
              </a:spcBef>
              <a:spcAft>
                <a:spcPts val="0"/>
              </a:spcAft>
            </a:pPr>
            <a:fld id="{36FB8456-F8F3-4DA4-A550-D23C736ED104}" type="slidenum">
              <a:rPr lang="en-US" smtClean="0">
                <a:solidFill>
                  <a:prstClr val="black">
                    <a:tint val="75000"/>
                  </a:prstClr>
                </a:solidFill>
                <a:ea typeface="ＭＳ Ｐゴシック" charset="0"/>
                <a:cs typeface="ＭＳ Ｐゴシック" charset="0"/>
              </a:rPr>
              <a:pPr fontAlgn="auto">
                <a:spcBef>
                  <a:spcPts val="0"/>
                </a:spcBef>
                <a:spcAft>
                  <a:spcPts val="0"/>
                </a:spcAft>
              </a:pPr>
              <a:t>‹#›</a:t>
            </a:fld>
            <a:endParaRPr lang="en-US">
              <a:solidFill>
                <a:prstClr val="black">
                  <a:tint val="75000"/>
                </a:prstClr>
              </a:solidFill>
              <a:ea typeface="ＭＳ Ｐゴシック" charset="0"/>
              <a:cs typeface="ＭＳ Ｐゴシック" charset="0"/>
            </a:endParaRPr>
          </a:p>
        </p:txBody>
      </p:sp>
    </p:spTree>
    <p:extLst>
      <p:ext uri="{BB962C8B-B14F-4D97-AF65-F5344CB8AC3E}">
        <p14:creationId xmlns:p14="http://schemas.microsoft.com/office/powerpoint/2010/main" val="42704280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0675" y="1665288"/>
            <a:ext cx="84042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pPr defTabSz="457200"/>
            <a:fld id="{0C0AE528-B085-E742-AF8D-AD9BF090C6EE}" type="datetimeFigureOut">
              <a:rPr lang="en-US">
                <a:latin typeface="Century Gothic" charset="0"/>
                <a:ea typeface="MS PGothic" charset="0"/>
              </a:rPr>
              <a:pPr defTabSz="457200"/>
              <a:t>6/2/17</a:t>
            </a:fld>
            <a:endParaRPr lang="en-US">
              <a:latin typeface="Century Gothic" charset="0"/>
              <a:ea typeface="MS PGothic" charset="0"/>
            </a:endParaRPr>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ea typeface="+mn-ea"/>
                <a:cs typeface="+mn-cs"/>
              </a:defRPr>
            </a:lvl1pPr>
          </a:lstStyle>
          <a:p>
            <a:pPr defTabSz="457200">
              <a:defRPr/>
            </a:pPr>
            <a:endParaRPr lang="en-US">
              <a:solidFill>
                <a:srgbClr val="2F2B20">
                  <a:lumMod val="65000"/>
                  <a:lumOff val="35000"/>
                </a:srgbClr>
              </a:solidFill>
            </a:endParaRPr>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defRPr>
            </a:lvl1pPr>
          </a:lstStyle>
          <a:p>
            <a:pPr defTabSz="457200"/>
            <a:fld id="{2D38357C-1A80-8349-B85B-67C3151AE0D2}" type="slidenum">
              <a:rPr lang="en-US">
                <a:latin typeface="Century Gothic" charset="0"/>
                <a:ea typeface="MS PGothic" charset="0"/>
              </a:rPr>
              <a:pPr defTabSz="457200"/>
              <a:t>‹#›</a:t>
            </a:fld>
            <a:endParaRPr lang="en-US">
              <a:latin typeface="Century Gothic" charset="0"/>
              <a:ea typeface="MS PGothic" charset="0"/>
            </a:endParaRPr>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a:solidFill>
                <a:srgbClr val="FFFFFF"/>
              </a:solidFill>
            </a:endParaRPr>
          </a:p>
        </p:txBody>
      </p:sp>
      <p:sp>
        <p:nvSpPr>
          <p:cNvPr id="8" name="Rectangle 7"/>
          <p:cNvSpPr/>
          <p:nvPr/>
        </p:nvSpPr>
        <p:spPr>
          <a:xfrm>
            <a:off x="914400" y="6675438"/>
            <a:ext cx="7999413" cy="1825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a:solidFill>
                <a:srgbClr val="FFFFFF"/>
              </a:solidFill>
            </a:endParaRPr>
          </a:p>
        </p:txBody>
      </p:sp>
      <p:pic>
        <p:nvPicPr>
          <p:cNvPr id="1032" name="Content Placeholder 4"/>
          <p:cNvPicPr>
            <a:picLocks noChangeAspect="1"/>
          </p:cNvPicPr>
          <p:nvPr/>
        </p:nvPicPr>
        <p:blipFill>
          <a:blip r:embed="rId21" cstate="print">
            <a:alphaModFix amt="0"/>
            <a:extLst>
              <a:ext uri="{28A0092B-C50C-407E-A947-70E740481C1C}">
                <a14:useLocalDpi xmlns:a14="http://schemas.microsoft.com/office/drawing/2010/main" val="0"/>
              </a:ext>
            </a:extLst>
          </a:blip>
          <a:srcRect/>
          <a:stretch>
            <a:fillRect/>
          </a:stretch>
        </p:blipFill>
        <p:spPr bwMode="auto">
          <a:xfrm>
            <a:off x="7827963" y="5857875"/>
            <a:ext cx="1066800" cy="69373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9875" y="1465263"/>
            <a:ext cx="8450263" cy="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034" name="Title Placeholder 2"/>
          <p:cNvSpPr>
            <a:spLocks noGrp="1"/>
          </p:cNvSpPr>
          <p:nvPr>
            <p:ph type="title"/>
          </p:nvPr>
        </p:nvSpPr>
        <p:spPr bwMode="auto">
          <a:xfrm>
            <a:off x="320675" y="554038"/>
            <a:ext cx="8393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pic>
        <p:nvPicPr>
          <p:cNvPr id="11" name="Content Placeholder 4"/>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30235" y="5914739"/>
            <a:ext cx="1066800" cy="69373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8646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333333"/>
          </a:solidFill>
          <a:latin typeface="+mj-lt"/>
          <a:ea typeface="MS PGothic" pitchFamily="34" charset="-128"/>
          <a:cs typeface="MS PGothic" charset="0"/>
        </a:defRPr>
      </a:lvl1pPr>
      <a:lvl2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2pPr>
      <a:lvl3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3pPr>
      <a:lvl4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4pPr>
      <a:lvl5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5pPr>
      <a:lvl6pPr marL="4572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Clr>
          <a:srgbClr val="008000"/>
        </a:buClr>
        <a:buFont typeface="Arial" charset="0"/>
        <a:buChar char="•"/>
        <a:defRPr sz="2000" kern="1200">
          <a:solidFill>
            <a:srgbClr val="333333"/>
          </a:solidFill>
          <a:latin typeface="+mn-lt"/>
          <a:ea typeface="MS PGothic" pitchFamily="34" charset="-128"/>
          <a:cs typeface="MS PGothic" charset="0"/>
        </a:defRPr>
      </a:lvl1pPr>
      <a:lvl2pPr marL="685800" indent="-3365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2pPr>
      <a:lvl3pPr marL="1035050" indent="-3492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3pPr>
      <a:lvl4pPr marL="1371600" indent="-3365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4pPr>
      <a:lvl5pPr marL="1720850" indent="-3492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8846A-EF39-45B9-84C0-9658188FE370}"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21962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eg"/><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3.wdp"/><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facebook.com/CHAMACOS.CERCH/"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4.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jpg"/><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CHAMACOS.CERCH/" TargetMode="External"/><Relationship Id="rId4" Type="http://schemas.openxmlformats.org/officeDocument/2006/relationships/hyperlink" Target="http://oi.vresp.com/?fid=cee399448a" TargetMode="External"/><Relationship Id="rId1" Type="http://schemas.openxmlformats.org/officeDocument/2006/relationships/slideLayout" Target="../slideLayouts/slideLayout2.xml"/><Relationship Id="rId2" Type="http://schemas.openxmlformats.org/officeDocument/2006/relationships/hyperlink" Target="http://cerch.berkeley.edu/research-programs/chamacos-stud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7.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2.wdp"/><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
            </a:r>
            <a:br>
              <a:rPr lang="en-US" dirty="0" smtClean="0">
                <a:latin typeface="Calibri" panose="020F0502020204030204" pitchFamily="34" charset="0"/>
              </a:rPr>
            </a:br>
            <a:endParaRPr lang="en-US" dirty="0">
              <a:latin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39"/>
          <a:stretch/>
        </p:blipFill>
        <p:spPr>
          <a:xfrm>
            <a:off x="0" y="1733550"/>
            <a:ext cx="9144000" cy="3810001"/>
          </a:xfrm>
          <a:prstGeom prst="rect">
            <a:avLst/>
          </a:prstGeom>
        </p:spPr>
      </p:pic>
      <p:sp>
        <p:nvSpPr>
          <p:cNvPr id="7" name="Rectangle 6"/>
          <p:cNvSpPr/>
          <p:nvPr/>
        </p:nvSpPr>
        <p:spPr>
          <a:xfrm>
            <a:off x="0" y="0"/>
            <a:ext cx="9068588" cy="1754326"/>
          </a:xfrm>
          <a:prstGeom prst="rect">
            <a:avLst/>
          </a:prstGeom>
          <a:solidFill>
            <a:schemeClr val="bg1"/>
          </a:solidFill>
          <a:ln>
            <a:solidFill>
              <a:schemeClr val="bg1"/>
            </a:solidFill>
          </a:ln>
        </p:spPr>
        <p:txBody>
          <a:bodyPr wrap="square" lIns="91440" tIns="45720" rIns="91440" bIns="45720">
            <a:spAutoFit/>
          </a:bodyPr>
          <a:lstStyle/>
          <a:p>
            <a:pPr algn="ctr"/>
            <a:r>
              <a:rPr lang="es-MX" sz="5400" b="1" dirty="0" smtClean="0">
                <a:ln w="28575">
                  <a:solidFill>
                    <a:schemeClr val="tx1"/>
                  </a:solidFill>
                  <a:prstDash val="solid"/>
                </a:ln>
                <a:solidFill>
                  <a:srgbClr val="639B36"/>
                </a:solidFill>
                <a:effectLst>
                  <a:outerShdw blurRad="41275" dist="20320" dir="1800000" algn="tl" rotWithShape="0">
                    <a:srgbClr val="000000">
                      <a:alpha val="40000"/>
                    </a:srgbClr>
                  </a:outerShdw>
                </a:effectLst>
              </a:rPr>
              <a:t>Foro Comunitario de CHAMACOS</a:t>
            </a:r>
            <a:endParaRPr lang="es-MX" sz="5400" b="1" dirty="0">
              <a:ln w="28575">
                <a:solidFill>
                  <a:schemeClr val="tx1"/>
                </a:solidFill>
                <a:prstDash val="solid"/>
              </a:ln>
              <a:solidFill>
                <a:srgbClr val="639B36"/>
              </a:solidFill>
              <a:effectLst>
                <a:outerShdw blurRad="41275" dist="20320" dir="1800000" algn="tl" rotWithShape="0">
                  <a:srgbClr val="000000">
                    <a:alpha val="40000"/>
                  </a:srgbClr>
                </a:outerShdw>
              </a:effectLst>
            </a:endParaRPr>
          </a:p>
        </p:txBody>
      </p:sp>
      <p:sp>
        <p:nvSpPr>
          <p:cNvPr id="3" name="Rectangle 2"/>
          <p:cNvSpPr/>
          <p:nvPr/>
        </p:nvSpPr>
        <p:spPr>
          <a:xfrm>
            <a:off x="7010400" y="1704975"/>
            <a:ext cx="1830171" cy="762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bg1"/>
                </a:solidFill>
              </a:ln>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6008453"/>
            <a:ext cx="1155700" cy="58690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9373"/>
          <a:stretch/>
        </p:blipFill>
        <p:spPr>
          <a:xfrm>
            <a:off x="295275" y="6177481"/>
            <a:ext cx="2286000" cy="41787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0019" y="5955564"/>
            <a:ext cx="1040138" cy="692683"/>
          </a:xfrm>
          <a:prstGeom prst="rect">
            <a:avLst/>
          </a:prstGeom>
        </p:spPr>
      </p:pic>
    </p:spTree>
    <p:extLst>
      <p:ext uri="{BB962C8B-B14F-4D97-AF65-F5344CB8AC3E}">
        <p14:creationId xmlns:p14="http://schemas.microsoft.com/office/powerpoint/2010/main" val="273036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524000"/>
            <a:ext cx="8404225" cy="4600575"/>
          </a:xfrm>
        </p:spPr>
        <p:txBody>
          <a:bodyPr/>
          <a:lstStyle/>
          <a:p>
            <a:r>
              <a:rPr lang="es-MX" sz="2800" dirty="0"/>
              <a:t>Los niños cuyas madres tuvieron más </a:t>
            </a:r>
            <a:r>
              <a:rPr lang="es-MX" sz="2800" dirty="0" smtClean="0"/>
              <a:t>OPs </a:t>
            </a:r>
            <a:r>
              <a:rPr lang="es-MX" sz="2800" dirty="0"/>
              <a:t>en su cuerpo durante el </a:t>
            </a:r>
            <a:r>
              <a:rPr lang="es-MX" sz="2800" dirty="0" smtClean="0"/>
              <a:t>embarazo </a:t>
            </a:r>
            <a:r>
              <a:rPr lang="es-MX" sz="2800" dirty="0"/>
              <a:t>tuvieron más problemas con el comportamiento e </a:t>
            </a:r>
            <a:r>
              <a:rPr lang="es-MX" sz="2800" dirty="0" smtClean="0"/>
              <a:t>interacción </a:t>
            </a:r>
            <a:r>
              <a:rPr lang="es-MX" sz="2800" dirty="0"/>
              <a:t>con la familia y los maestros</a:t>
            </a:r>
            <a:r>
              <a:rPr lang="es-MX" sz="2800" dirty="0" smtClean="0"/>
              <a:t>.</a:t>
            </a:r>
            <a:r>
              <a:rPr lang="en-US" sz="2800" dirty="0" smtClean="0">
                <a:latin typeface="Calibri" panose="020F0502020204030204" pitchFamily="34" charset="0"/>
              </a:rPr>
              <a:t>  </a:t>
            </a:r>
          </a:p>
          <a:p>
            <a:r>
              <a:rPr lang="es-MX" sz="2800" dirty="0"/>
              <a:t>Sin embargo, el uso de pesticidas cerca de hogares durante el embarazo no estaba relacionado con estos problemas</a:t>
            </a:r>
            <a:r>
              <a:rPr lang="es-MX" sz="2800" dirty="0" smtClean="0"/>
              <a:t>.</a:t>
            </a:r>
            <a:endParaRPr lang="en-US" sz="2800" dirty="0" smtClean="0"/>
          </a:p>
          <a:p>
            <a:r>
              <a:rPr lang="es-MX" sz="2800" dirty="0"/>
              <a:t>Estamos trabajando para entender mejor lo que significan estos </a:t>
            </a:r>
            <a:r>
              <a:rPr lang="es-MX" sz="2800" dirty="0" smtClean="0"/>
              <a:t>resultados.</a:t>
            </a:r>
            <a:endParaRPr lang="en-US" dirty="0">
              <a:latin typeface="Calibri" panose="020F0502020204030204" pitchFamily="34" charset="0"/>
            </a:endParaRPr>
          </a:p>
        </p:txBody>
      </p:sp>
    </p:spTree>
    <p:extLst>
      <p:ext uri="{BB962C8B-B14F-4D97-AF65-F5344CB8AC3E}">
        <p14:creationId xmlns:p14="http://schemas.microsoft.com/office/powerpoint/2010/main" val="39174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8800"/>
            <a:ext cx="9144000" cy="1362075"/>
          </a:xfrm>
        </p:spPr>
        <p:txBody>
          <a:bodyPr>
            <a:noAutofit/>
          </a:bodyPr>
          <a:lstStyle/>
          <a:p>
            <a:pPr marL="1657350" lvl="4" indent="-285750" algn="l"/>
            <a:r>
              <a:rPr lang="es-MX" sz="5400" b="1" dirty="0" smtClean="0">
                <a:latin typeface="Calibri" panose="020F0502020204030204" pitchFamily="34" charset="0"/>
              </a:rPr>
              <a:t>El Estrés y los Pesticidas</a:t>
            </a:r>
            <a:endParaRPr lang="en-US" sz="5400" b="1" dirty="0" smtClean="0">
              <a:latin typeface="Calibri" panose="020F0502020204030204" pitchFamily="34" charset="0"/>
            </a:endParaRPr>
          </a:p>
        </p:txBody>
      </p:sp>
    </p:spTree>
    <p:extLst>
      <p:ext uri="{BB962C8B-B14F-4D97-AF65-F5344CB8AC3E}">
        <p14:creationId xmlns:p14="http://schemas.microsoft.com/office/powerpoint/2010/main" val="177483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ChangeArrowheads="1"/>
          </p:cNvSpPr>
          <p:nvPr/>
        </p:nvSpPr>
        <p:spPr bwMode="auto">
          <a:xfrm>
            <a:off x="600502" y="381000"/>
            <a:ext cx="7638396" cy="12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MX" sz="3600" b="1" dirty="0" smtClean="0">
                <a:solidFill>
                  <a:srgbClr val="000602"/>
                </a:solidFill>
                <a:latin typeface="Calibri"/>
              </a:rPr>
              <a:t>Muchos Niños Crecieron en Familias que Enfrentan Desafíos</a:t>
            </a:r>
            <a:endParaRPr lang="es-MX" sz="3600" b="1" dirty="0">
              <a:solidFill>
                <a:srgbClr val="000602"/>
              </a:solidFill>
              <a:latin typeface="Calibri"/>
            </a:endParaRPr>
          </a:p>
        </p:txBody>
      </p:sp>
      <p:pic>
        <p:nvPicPr>
          <p:cNvPr id="220166" name="Picture 4" descr="Seth Holmes housi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
                    </a14:imgEffect>
                    <a14:imgEffect>
                      <a14:colorTemperature colorTemp="7100"/>
                    </a14:imgEffect>
                    <a14:imgEffect>
                      <a14:saturation sat="115000"/>
                    </a14:imgEffect>
                    <a14:imgEffect>
                      <a14:brightnessContrast bright="16000" contrast="-35000"/>
                    </a14:imgEffect>
                  </a14:imgLayer>
                </a14:imgProps>
              </a:ext>
              <a:ext uri="{28A0092B-C50C-407E-A947-70E740481C1C}">
                <a14:useLocalDpi xmlns:a14="http://schemas.microsoft.com/office/drawing/2010/main" val="0"/>
              </a:ext>
            </a:extLst>
          </a:blip>
          <a:srcRect/>
          <a:stretch>
            <a:fillRect/>
          </a:stretch>
        </p:blipFill>
        <p:spPr bwMode="auto">
          <a:xfrm>
            <a:off x="339181" y="2115403"/>
            <a:ext cx="2758861" cy="332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95600" y="4800600"/>
            <a:ext cx="6121400" cy="276999"/>
          </a:xfrm>
          <a:prstGeom prst="rect">
            <a:avLst/>
          </a:prstGeom>
          <a:noFill/>
        </p:spPr>
        <p:txBody>
          <a:bodyPr wrap="square" rtlCol="0">
            <a:spAutoFit/>
          </a:bodyPr>
          <a:lstStyle/>
          <a:p>
            <a:pPr algn="r"/>
            <a:r>
              <a:rPr lang="en-US" sz="1200" smtClean="0">
                <a:latin typeface="Calibri"/>
              </a:rPr>
              <a:t>Bradman et al., 2005 EHP</a:t>
            </a:r>
            <a:endParaRPr lang="en-US" sz="1200">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272853570"/>
              </p:ext>
            </p:extLst>
          </p:nvPr>
        </p:nvGraphicFramePr>
        <p:xfrm>
          <a:off x="3275463" y="2693537"/>
          <a:ext cx="5513695" cy="2286000"/>
        </p:xfrm>
        <a:graphic>
          <a:graphicData uri="http://schemas.openxmlformats.org/drawingml/2006/table">
            <a:tbl>
              <a:tblPr firstRow="1" bandRow="1">
                <a:tableStyleId>{2D5ABB26-0587-4C30-8999-92F81FD0307C}</a:tableStyleId>
              </a:tblPr>
              <a:tblGrid>
                <a:gridCol w="4653886"/>
                <a:gridCol w="859809"/>
              </a:tblGrid>
              <a:tr h="355827">
                <a:tc>
                  <a:txBody>
                    <a:bodyPr/>
                    <a:lstStyle/>
                    <a:p>
                      <a:endParaRPr lang="en-US" sz="2000" dirty="0"/>
                    </a:p>
                  </a:txBody>
                  <a:tcPr>
                    <a:lnT w="12700" cap="flat" cmpd="sng" algn="ctr">
                      <a:solidFill>
                        <a:schemeClr val="tx1"/>
                      </a:solidFill>
                      <a:prstDash val="solid"/>
                      <a:round/>
                      <a:headEnd type="none" w="med" len="med"/>
                      <a:tailEnd type="none" w="med" len="med"/>
                    </a:lnT>
                  </a:tcPr>
                </a:tc>
                <a:tc>
                  <a:txBody>
                    <a:bodyPr/>
                    <a:lstStyle/>
                    <a:p>
                      <a:endParaRPr lang="en-US" sz="2000"/>
                    </a:p>
                  </a:txBody>
                  <a:tcPr>
                    <a:lnT w="12700" cap="flat" cmpd="sng" algn="ctr">
                      <a:solidFill>
                        <a:schemeClr val="tx1"/>
                      </a:solidFill>
                      <a:prstDash val="solid"/>
                      <a:round/>
                      <a:headEnd type="none" w="med" len="med"/>
                      <a:tailEnd type="none" w="med" len="med"/>
                    </a:lnT>
                  </a:tcPr>
                </a:tc>
              </a:tr>
              <a:tr h="355827">
                <a:tc>
                  <a:txBody>
                    <a:bodyPr/>
                    <a:lstStyle/>
                    <a:p>
                      <a:r>
                        <a:rPr lang="es-MX" sz="2000" b="0" noProof="0" dirty="0" smtClean="0">
                          <a:latin typeface="+mn-lt"/>
                        </a:rPr>
                        <a:t>Hogares hacinados </a:t>
                      </a:r>
                      <a:endParaRPr lang="es-MX" sz="2000" noProof="0" dirty="0"/>
                    </a:p>
                  </a:txBody>
                  <a:tcPr/>
                </a:tc>
                <a:tc>
                  <a:txBody>
                    <a:bodyPr/>
                    <a:lstStyle/>
                    <a:p>
                      <a:r>
                        <a:rPr lang="en-US" sz="2000" smtClean="0"/>
                        <a:t>49%</a:t>
                      </a:r>
                      <a:endParaRPr lang="en-US" sz="2000"/>
                    </a:p>
                  </a:txBody>
                  <a:tcPr/>
                </a:tc>
              </a:tr>
              <a:tr h="355827">
                <a:tc>
                  <a:txBody>
                    <a:bodyPr/>
                    <a:lstStyle/>
                    <a:p>
                      <a:r>
                        <a:rPr lang="es-MX" sz="2000" b="0" noProof="0" dirty="0" smtClean="0">
                          <a:latin typeface="+mn-lt"/>
                        </a:rPr>
                        <a:t>Roedores	</a:t>
                      </a:r>
                      <a:endParaRPr lang="es-MX" sz="2000" noProof="0" dirty="0"/>
                    </a:p>
                  </a:txBody>
                  <a:tcPr/>
                </a:tc>
                <a:tc>
                  <a:txBody>
                    <a:bodyPr/>
                    <a:lstStyle/>
                    <a:p>
                      <a:r>
                        <a:rPr lang="en-US" sz="2000" smtClean="0"/>
                        <a:t>32%</a:t>
                      </a:r>
                      <a:endParaRPr lang="en-US" sz="2000"/>
                    </a:p>
                  </a:txBody>
                  <a:tcPr/>
                </a:tc>
              </a:tr>
              <a:tr h="355827">
                <a:tc>
                  <a:txBody>
                    <a:bodyPr/>
                    <a:lstStyle/>
                    <a:p>
                      <a:r>
                        <a:rPr lang="es-MX" sz="2000" b="0" noProof="0" dirty="0" smtClean="0">
                          <a:latin typeface="+mn-lt"/>
                        </a:rPr>
                        <a:t>Inseguridad alimentaria	</a:t>
                      </a:r>
                      <a:endParaRPr lang="es-MX" sz="2000" noProof="0" dirty="0"/>
                    </a:p>
                  </a:txBody>
                  <a:tcPr/>
                </a:tc>
                <a:tc>
                  <a:txBody>
                    <a:bodyPr/>
                    <a:lstStyle/>
                    <a:p>
                      <a:r>
                        <a:rPr lang="en-US" sz="2000" smtClean="0"/>
                        <a:t>50%</a:t>
                      </a:r>
                      <a:endParaRPr lang="en-US" sz="2000"/>
                    </a:p>
                  </a:txBody>
                  <a:tcPr/>
                </a:tc>
              </a:tr>
              <a:tr h="355827">
                <a:tc>
                  <a:txBody>
                    <a:bodyPr/>
                    <a:lstStyle/>
                    <a:p>
                      <a:r>
                        <a:rPr lang="es-MX" sz="2000" b="0" noProof="0" dirty="0" smtClean="0">
                          <a:latin typeface="+mn-lt"/>
                        </a:rPr>
                        <a:t>No hay bloques ni juguetes de apilamiento (12m) </a:t>
                      </a:r>
                      <a:endParaRPr lang="es-MX" sz="2000" noProof="0" dirty="0"/>
                    </a:p>
                  </a:txBody>
                  <a:tcPr>
                    <a:lnB w="12700" cap="flat" cmpd="sng" algn="ctr">
                      <a:solidFill>
                        <a:schemeClr val="tx1"/>
                      </a:solidFill>
                      <a:prstDash val="solid"/>
                      <a:round/>
                      <a:headEnd type="none" w="med" len="med"/>
                      <a:tailEnd type="none" w="med" len="med"/>
                    </a:lnB>
                  </a:tcPr>
                </a:tc>
                <a:tc>
                  <a:txBody>
                    <a:bodyPr/>
                    <a:lstStyle/>
                    <a:p>
                      <a:r>
                        <a:rPr lang="en-US" sz="2000" smtClean="0"/>
                        <a:t>51%</a:t>
                      </a:r>
                      <a:endParaRPr lang="en-US" sz="2000"/>
                    </a:p>
                  </a:txBody>
                  <a:tcP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243645" y="5472750"/>
            <a:ext cx="2758861" cy="276999"/>
          </a:xfrm>
          <a:prstGeom prst="rect">
            <a:avLst/>
          </a:prstGeom>
          <a:noFill/>
        </p:spPr>
        <p:txBody>
          <a:bodyPr wrap="square" rtlCol="0">
            <a:spAutoFit/>
          </a:bodyPr>
          <a:lstStyle/>
          <a:p>
            <a:r>
              <a:rPr lang="en-US" sz="1200">
                <a:latin typeface="Calibri"/>
              </a:rPr>
              <a:t>Photo by Seth </a:t>
            </a:r>
            <a:r>
              <a:rPr lang="en-US" sz="1200" smtClean="0">
                <a:latin typeface="Calibri"/>
              </a:rPr>
              <a:t>Holmes</a:t>
            </a:r>
            <a:endParaRPr lang="en-US" sz="1200">
              <a:latin typeface="Calibri"/>
            </a:endParaRPr>
          </a:p>
        </p:txBody>
      </p:sp>
    </p:spTree>
    <p:extLst>
      <p:ext uri="{BB962C8B-B14F-4D97-AF65-F5344CB8AC3E}">
        <p14:creationId xmlns:p14="http://schemas.microsoft.com/office/powerpoint/2010/main" val="1392354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94714" cy="914400"/>
          </a:xfrm>
        </p:spPr>
        <p:txBody>
          <a:bodyPr/>
          <a:lstStyle/>
          <a:p>
            <a:pPr algn="ctr"/>
            <a:r>
              <a:rPr lang="es-MX" b="1" dirty="0" smtClean="0"/>
              <a:t>El estrés y los niños</a:t>
            </a:r>
            <a:endParaRPr lang="es-MX" b="1" dirty="0"/>
          </a:p>
        </p:txBody>
      </p:sp>
      <p:sp>
        <p:nvSpPr>
          <p:cNvPr id="3" name="Content Placeholder 2"/>
          <p:cNvSpPr>
            <a:spLocks noGrp="1"/>
          </p:cNvSpPr>
          <p:nvPr>
            <p:ph idx="1"/>
          </p:nvPr>
        </p:nvSpPr>
        <p:spPr>
          <a:xfrm>
            <a:off x="152400" y="1648211"/>
            <a:ext cx="8404225" cy="4600575"/>
          </a:xfrm>
        </p:spPr>
        <p:txBody>
          <a:bodyPr/>
          <a:lstStyle/>
          <a:p>
            <a:r>
              <a:rPr lang="es-MX" sz="2800" dirty="0">
                <a:solidFill>
                  <a:schemeClr val="tx1"/>
                </a:solidFill>
              </a:rPr>
              <a:t>Cuando el estrés </a:t>
            </a:r>
            <a:r>
              <a:rPr lang="es-MX" sz="2800" dirty="0" smtClean="0">
                <a:solidFill>
                  <a:schemeClr val="tx1"/>
                </a:solidFill>
              </a:rPr>
              <a:t>era </a:t>
            </a:r>
            <a:r>
              <a:rPr lang="es-MX" sz="2800" dirty="0">
                <a:solidFill>
                  <a:schemeClr val="tx1"/>
                </a:solidFill>
              </a:rPr>
              <a:t>mayor, los niños tuvieron puntuaciones de desarrollo ligeramente menores a los 7 </a:t>
            </a:r>
            <a:r>
              <a:rPr lang="es-MX" sz="2800" dirty="0" smtClean="0">
                <a:solidFill>
                  <a:schemeClr val="tx1"/>
                </a:solidFill>
              </a:rPr>
              <a:t>años.</a:t>
            </a:r>
            <a:endParaRPr lang="en-US" sz="2800" dirty="0" smtClean="0">
              <a:solidFill>
                <a:schemeClr val="tx1"/>
              </a:solidFill>
            </a:endParaRPr>
          </a:p>
          <a:p>
            <a:r>
              <a:rPr lang="es-MX" sz="2800" dirty="0">
                <a:solidFill>
                  <a:schemeClr val="tx1"/>
                </a:solidFill>
              </a:rPr>
              <a:t>En las familias con más estrés, los pesticidas tuvieron un </a:t>
            </a:r>
            <a:r>
              <a:rPr lang="es-MX" sz="2800" dirty="0" smtClean="0">
                <a:solidFill>
                  <a:schemeClr val="tx1"/>
                </a:solidFill>
              </a:rPr>
              <a:t>efecto mayor en </a:t>
            </a:r>
            <a:r>
              <a:rPr lang="es-MX" sz="2800" dirty="0">
                <a:solidFill>
                  <a:schemeClr val="tx1"/>
                </a:solidFill>
              </a:rPr>
              <a:t>el desarrollo </a:t>
            </a:r>
            <a:r>
              <a:rPr lang="es-MX" sz="2800" dirty="0" smtClean="0">
                <a:solidFill>
                  <a:schemeClr val="tx1"/>
                </a:solidFill>
              </a:rPr>
              <a:t>del niño.</a:t>
            </a:r>
            <a:endParaRPr lang="en-US" sz="2800" dirty="0" smtClean="0">
              <a:solidFill>
                <a:schemeClr val="tx1"/>
              </a:solidFill>
            </a:endParaRPr>
          </a:p>
          <a:p>
            <a:r>
              <a:rPr lang="es-MX" sz="2800" dirty="0">
                <a:solidFill>
                  <a:schemeClr val="tx1"/>
                </a:solidFill>
              </a:rPr>
              <a:t>En las familias con menos estrés y un ambiente de aprendizaje más positivo, los pesticidas habían tenido </a:t>
            </a:r>
            <a:r>
              <a:rPr lang="es-MX" sz="2800" dirty="0" smtClean="0">
                <a:solidFill>
                  <a:schemeClr val="tx1"/>
                </a:solidFill>
              </a:rPr>
              <a:t>una afectación menor en </a:t>
            </a:r>
            <a:r>
              <a:rPr lang="es-MX" sz="2800" dirty="0">
                <a:solidFill>
                  <a:schemeClr val="tx1"/>
                </a:solidFill>
              </a:rPr>
              <a:t>el desarrollo del niño</a:t>
            </a:r>
            <a:r>
              <a:rPr lang="es-MX" sz="2800" dirty="0" smtClean="0">
                <a:solidFill>
                  <a:schemeClr val="tx1"/>
                </a:solidFill>
              </a:rPr>
              <a:t>.</a:t>
            </a:r>
            <a:endParaRPr lang="en-US" sz="2800" dirty="0" smtClean="0">
              <a:solidFill>
                <a:schemeClr val="tx1"/>
              </a:solidFill>
            </a:endParaRPr>
          </a:p>
        </p:txBody>
      </p:sp>
    </p:spTree>
    <p:extLst>
      <p:ext uri="{BB962C8B-B14F-4D97-AF65-F5344CB8AC3E}">
        <p14:creationId xmlns:p14="http://schemas.microsoft.com/office/powerpoint/2010/main" val="289586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normAutofit fontScale="90000"/>
          </a:bodyPr>
          <a:lstStyle/>
          <a:p>
            <a:r>
              <a:rPr lang="es-MX" b="1" dirty="0" smtClean="0">
                <a:latin typeface="Calibri" panose="020F0502020204030204" pitchFamily="34" charset="0"/>
              </a:rPr>
              <a:t>¡El </a:t>
            </a:r>
            <a:r>
              <a:rPr lang="es-MX" b="1" dirty="0">
                <a:latin typeface="Calibri" panose="020F0502020204030204" pitchFamily="34" charset="0"/>
              </a:rPr>
              <a:t>uso de los </a:t>
            </a:r>
            <a:r>
              <a:rPr lang="es-MX" b="1" dirty="0" smtClean="0">
                <a:latin typeface="Calibri" panose="020F0502020204030204" pitchFamily="34" charset="0"/>
              </a:rPr>
              <a:t>OPs </a:t>
            </a:r>
            <a:r>
              <a:rPr lang="es-MX" b="1" dirty="0">
                <a:latin typeface="Calibri" panose="020F0502020204030204" pitchFamily="34" charset="0"/>
              </a:rPr>
              <a:t>también ha </a:t>
            </a:r>
            <a:r>
              <a:rPr lang="es-MX" b="1" dirty="0" smtClean="0">
                <a:latin typeface="Calibri" panose="020F0502020204030204" pitchFamily="34" charset="0"/>
              </a:rPr>
              <a:t>disminuido!</a:t>
            </a:r>
            <a:endParaRPr lang="en-US" b="1" dirty="0">
              <a:latin typeface="Calibri" panose="020F0502020204030204" pitchFamily="34" charset="0"/>
            </a:endParaRPr>
          </a:p>
        </p:txBody>
      </p:sp>
      <p:graphicFrame>
        <p:nvGraphicFramePr>
          <p:cNvPr id="6" name="Chart 5"/>
          <p:cNvGraphicFramePr>
            <a:graphicFrameLocks noChangeAspect="1"/>
          </p:cNvGraphicFramePr>
          <p:nvPr>
            <p:extLst>
              <p:ext uri="{D42A27DB-BD31-4B8C-83A1-F6EECF244321}">
                <p14:modId xmlns:p14="http://schemas.microsoft.com/office/powerpoint/2010/main" val="3441302130"/>
              </p:ext>
            </p:extLst>
          </p:nvPr>
        </p:nvGraphicFramePr>
        <p:xfrm>
          <a:off x="533400" y="1524000"/>
          <a:ext cx="8229599" cy="484632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a:off x="5562600" y="2743200"/>
            <a:ext cx="1219200" cy="18288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 name="Oval 9"/>
          <p:cNvSpPr/>
          <p:nvPr/>
        </p:nvSpPr>
        <p:spPr>
          <a:xfrm>
            <a:off x="4128052" y="6019800"/>
            <a:ext cx="533400" cy="337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04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09800"/>
            <a:ext cx="8229600" cy="1143000"/>
          </a:xfrm>
        </p:spPr>
        <p:txBody>
          <a:bodyPr>
            <a:noAutofit/>
          </a:bodyPr>
          <a:lstStyle/>
          <a:p>
            <a:pPr lvl="4" algn="ctr" rtl="0">
              <a:spcBef>
                <a:spcPct val="0"/>
              </a:spcBef>
            </a:pPr>
            <a:r>
              <a:rPr lang="es-MX" sz="5400" b="1" dirty="0" smtClean="0">
                <a:solidFill>
                  <a:schemeClr val="tx1"/>
                </a:solidFill>
                <a:latin typeface="Calibri" panose="020F0502020204030204" pitchFamily="34" charset="0"/>
              </a:rPr>
              <a:t>Los químicos y las posibilidades de sobrepeso</a:t>
            </a:r>
            <a:r>
              <a:rPr lang="en-US" sz="5400" b="1" dirty="0" smtClean="0">
                <a:solidFill>
                  <a:schemeClr val="tx1"/>
                </a:solidFill>
                <a:latin typeface="Calibri" panose="020F0502020204030204" pitchFamily="34" charset="0"/>
              </a:rPr>
              <a:t/>
            </a:r>
            <a:br>
              <a:rPr lang="en-US" sz="5400" b="1" dirty="0" smtClean="0">
                <a:solidFill>
                  <a:schemeClr val="tx1"/>
                </a:solidFill>
                <a:latin typeface="Calibri" panose="020F0502020204030204" pitchFamily="34" charset="0"/>
              </a:rPr>
            </a:br>
            <a:endParaRPr lang="en-US" sz="5400" dirty="0">
              <a:latin typeface="Calibri" panose="020F0502020204030204" pitchFamily="34" charset="0"/>
            </a:endParaRPr>
          </a:p>
        </p:txBody>
      </p:sp>
    </p:spTree>
    <p:extLst>
      <p:ext uri="{BB962C8B-B14F-4D97-AF65-F5344CB8AC3E}">
        <p14:creationId xmlns:p14="http://schemas.microsoft.com/office/powerpoint/2010/main" val="71861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s-MX" b="1" dirty="0" smtClean="0">
                <a:latin typeface="Calibri" panose="020F0502020204030204" pitchFamily="34" charset="0"/>
              </a:rPr>
              <a:t>Antecedentes</a:t>
            </a:r>
            <a:endParaRPr lang="es-MX" b="1" dirty="0">
              <a:latin typeface="Calibri" panose="020F0502020204030204" pitchFamily="34" charset="0"/>
            </a:endParaRPr>
          </a:p>
        </p:txBody>
      </p:sp>
      <p:sp>
        <p:nvSpPr>
          <p:cNvPr id="4" name="TextBox 3"/>
          <p:cNvSpPr txBox="1"/>
          <p:nvPr/>
        </p:nvSpPr>
        <p:spPr>
          <a:xfrm>
            <a:off x="323850" y="1143000"/>
            <a:ext cx="8534400" cy="5816977"/>
          </a:xfrm>
          <a:prstGeom prst="rect">
            <a:avLst/>
          </a:prstGeom>
          <a:noFill/>
        </p:spPr>
        <p:txBody>
          <a:bodyPr wrap="square" rtlCol="0">
            <a:spAutoFit/>
          </a:bodyPr>
          <a:lstStyle/>
          <a:p>
            <a:pPr marL="285750" indent="-285750">
              <a:buFont typeface="Arial" panose="020B0604020202020204" pitchFamily="34" charset="0"/>
              <a:buChar char="•"/>
            </a:pPr>
            <a:r>
              <a:rPr lang="es-MX" sz="2800" dirty="0"/>
              <a:t>Muchos jóvenes en los Estados Unidos tienen </a:t>
            </a:r>
            <a:r>
              <a:rPr lang="es-MX" sz="2800" dirty="0" smtClean="0"/>
              <a:t>sobrepeso.</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s-MX" sz="2800" dirty="0"/>
              <a:t>La buena comida y el ejercicio son importantes para nuestra salud</a:t>
            </a:r>
            <a:r>
              <a:rPr lang="es-MX" sz="2800" dirty="0" smtClean="0"/>
              <a:t>. </a:t>
            </a:r>
            <a:endParaRPr lang="en-US" sz="2800" dirty="0" smtClean="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s-MX" sz="2800" dirty="0"/>
              <a:t>Puede ser difícil obtener alimentos saludables, cocinar comidas frescas, o encontrar el tiempo o lugar para hacer </a:t>
            </a:r>
            <a:r>
              <a:rPr lang="es-MX" sz="2800" dirty="0" smtClean="0"/>
              <a:t>ejercicio.</a:t>
            </a:r>
            <a:endParaRPr lang="en-US" sz="2800" dirty="0" smtClean="0"/>
          </a:p>
          <a:p>
            <a:endParaRPr lang="en-US" sz="2800" dirty="0"/>
          </a:p>
          <a:p>
            <a:pPr marL="285750" indent="-285750">
              <a:buFont typeface="Arial" panose="020B0604020202020204" pitchFamily="34" charset="0"/>
              <a:buChar char="•"/>
            </a:pPr>
            <a:r>
              <a:rPr lang="es-MX" sz="2800" dirty="0"/>
              <a:t>Los científicos se preguntan si </a:t>
            </a:r>
            <a:r>
              <a:rPr lang="es-MX" sz="2800" dirty="0" smtClean="0"/>
              <a:t>los químicos </a:t>
            </a:r>
            <a:r>
              <a:rPr lang="es-MX" sz="2800" dirty="0"/>
              <a:t>en el medio ambiente aumentan las posibilidades de </a:t>
            </a:r>
            <a:r>
              <a:rPr lang="es-MX" sz="2800" dirty="0" smtClean="0"/>
              <a:t>sobrepeso.</a:t>
            </a:r>
            <a:r>
              <a:rPr lang="en-US" sz="2800" dirty="0" smtClean="0"/>
              <a:t> </a:t>
            </a:r>
            <a:endParaRPr lang="en-US" sz="2800" dirty="0"/>
          </a:p>
          <a:p>
            <a:endParaRPr lang="en-US" dirty="0" smtClean="0"/>
          </a:p>
          <a:p>
            <a:endParaRPr lang="en-US" dirty="0"/>
          </a:p>
        </p:txBody>
      </p:sp>
    </p:spTree>
    <p:extLst>
      <p:ext uri="{BB962C8B-B14F-4D97-AF65-F5344CB8AC3E}">
        <p14:creationId xmlns:p14="http://schemas.microsoft.com/office/powerpoint/2010/main" val="361937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600" b="1" dirty="0" smtClean="0">
                <a:latin typeface="Calibri" panose="020F0502020204030204" pitchFamily="34" charset="0"/>
              </a:rPr>
              <a:t>Resultados de CHAMACOS</a:t>
            </a:r>
            <a:endParaRPr lang="es-MX" sz="3600" b="1" dirty="0">
              <a:latin typeface="Calibri" panose="020F0502020204030204" pitchFamily="34" charset="0"/>
            </a:endParaRPr>
          </a:p>
        </p:txBody>
      </p:sp>
      <p:sp>
        <p:nvSpPr>
          <p:cNvPr id="3" name="Content Placeholder 2"/>
          <p:cNvSpPr>
            <a:spLocks noGrp="1"/>
          </p:cNvSpPr>
          <p:nvPr>
            <p:ph idx="1"/>
          </p:nvPr>
        </p:nvSpPr>
        <p:spPr>
          <a:xfrm>
            <a:off x="685800" y="1371600"/>
            <a:ext cx="8001000" cy="4525963"/>
          </a:xfrm>
        </p:spPr>
        <p:txBody>
          <a:bodyPr>
            <a:noAutofit/>
          </a:bodyPr>
          <a:lstStyle/>
          <a:p>
            <a:r>
              <a:rPr lang="es-MX" sz="2600" dirty="0" smtClean="0">
                <a:latin typeface="Calibri" panose="020F0502020204030204" pitchFamily="34" charset="0"/>
              </a:rPr>
              <a:t>Los niños de 12 años tenían probabilidades de tener sobrepeso si más de ciertos químicos encontrados en algunos plásticos y productos de cuidado personal eran más altos durante el embarazo. </a:t>
            </a:r>
          </a:p>
          <a:p>
            <a:endParaRPr lang="es-MX" sz="2600" dirty="0" smtClean="0">
              <a:latin typeface="Calibri" panose="020F0502020204030204" pitchFamily="34" charset="0"/>
            </a:endParaRPr>
          </a:p>
          <a:p>
            <a:r>
              <a:rPr lang="es-MX" sz="2600" dirty="0" smtClean="0">
                <a:latin typeface="Calibri" panose="020F0502020204030204" pitchFamily="34" charset="0"/>
              </a:rPr>
              <a:t>Las mamás con niveles más altos de DDT, un pesticida viejo que ya no se usaba, o ciertos retardantes de fuego, también eran más propensas a tener niños que pesaban más (pero no las niñas). </a:t>
            </a:r>
          </a:p>
          <a:p>
            <a:endParaRPr lang="es-MX" sz="2600" dirty="0" smtClean="0">
              <a:latin typeface="Calibri" panose="020F0502020204030204" pitchFamily="34" charset="0"/>
            </a:endParaRPr>
          </a:p>
          <a:p>
            <a:r>
              <a:rPr lang="es-MX" sz="2600" dirty="0" smtClean="0">
                <a:latin typeface="Calibri" panose="020F0502020204030204" pitchFamily="34" charset="0"/>
              </a:rPr>
              <a:t>Estamos tratando de aprender más sobre los químicos y el peso en la gente.</a:t>
            </a:r>
            <a:endParaRPr lang="es-MX" sz="2600" dirty="0">
              <a:latin typeface="Calibri" panose="020F0502020204030204" pitchFamily="34" charset="0"/>
            </a:endParaRPr>
          </a:p>
        </p:txBody>
      </p:sp>
    </p:spTree>
    <p:extLst>
      <p:ext uri="{BB962C8B-B14F-4D97-AF65-F5344CB8AC3E}">
        <p14:creationId xmlns:p14="http://schemas.microsoft.com/office/powerpoint/2010/main" val="309432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b="1" dirty="0"/>
              <a:t>Estamos haciendo más investigaciones </a:t>
            </a:r>
            <a:r>
              <a:rPr lang="es-MX" b="1" dirty="0" smtClean="0"/>
              <a:t>sobre</a:t>
            </a:r>
            <a:r>
              <a:rPr lang="en-US" b="1" dirty="0" smtClean="0">
                <a:latin typeface="Calibri" panose="020F0502020204030204" pitchFamily="34" charset="0"/>
              </a:rPr>
              <a:t> </a:t>
            </a:r>
            <a:endParaRPr lang="en-US" b="1" dirty="0">
              <a:latin typeface="Calibri" panose="020F0502020204030204" pitchFamily="34" charset="0"/>
            </a:endParaRPr>
          </a:p>
        </p:txBody>
      </p:sp>
      <p:sp>
        <p:nvSpPr>
          <p:cNvPr id="3" name="Content Placeholder 2"/>
          <p:cNvSpPr>
            <a:spLocks noGrp="1"/>
          </p:cNvSpPr>
          <p:nvPr>
            <p:ph idx="1"/>
          </p:nvPr>
        </p:nvSpPr>
        <p:spPr>
          <a:xfrm>
            <a:off x="914400" y="1828800"/>
            <a:ext cx="8709025" cy="4600575"/>
          </a:xfrm>
        </p:spPr>
        <p:txBody>
          <a:bodyPr/>
          <a:lstStyle/>
          <a:p>
            <a:pPr>
              <a:spcBef>
                <a:spcPts val="600"/>
              </a:spcBef>
            </a:pPr>
            <a:r>
              <a:rPr lang="es-MX" sz="2800" dirty="0" smtClean="0"/>
              <a:t>La exposición a retardantes del fuego y la pubertad</a:t>
            </a:r>
          </a:p>
          <a:p>
            <a:pPr marL="0" indent="0">
              <a:spcBef>
                <a:spcPts val="600"/>
              </a:spcBef>
              <a:buNone/>
            </a:pPr>
            <a:endParaRPr lang="es-MX" sz="2800" dirty="0" smtClean="0"/>
          </a:p>
          <a:p>
            <a:pPr>
              <a:spcBef>
                <a:spcPts val="600"/>
              </a:spcBef>
            </a:pPr>
            <a:r>
              <a:rPr lang="es-MX" sz="2800" dirty="0" smtClean="0"/>
              <a:t>Químicos en plásticos y el sobrepeso </a:t>
            </a:r>
          </a:p>
          <a:p>
            <a:pPr marL="0" indent="0">
              <a:spcBef>
                <a:spcPts val="600"/>
              </a:spcBef>
              <a:buNone/>
            </a:pPr>
            <a:endParaRPr lang="es-MX" sz="2800" dirty="0" smtClean="0"/>
          </a:p>
          <a:p>
            <a:pPr>
              <a:spcBef>
                <a:spcPts val="600"/>
              </a:spcBef>
            </a:pPr>
            <a:r>
              <a:rPr lang="es-MX" sz="2800" dirty="0" smtClean="0"/>
              <a:t>Los vecindarios, el estrés y el desarrollo</a:t>
            </a:r>
          </a:p>
          <a:p>
            <a:pPr>
              <a:spcBef>
                <a:spcPts val="600"/>
              </a:spcBef>
            </a:pPr>
            <a:endParaRPr lang="es-MX" sz="2800" dirty="0" smtClean="0"/>
          </a:p>
          <a:p>
            <a:pPr>
              <a:spcBef>
                <a:spcPts val="600"/>
              </a:spcBef>
            </a:pPr>
            <a:r>
              <a:rPr lang="es-MX" sz="2800" dirty="0" smtClean="0"/>
              <a:t>Cómo nuestro cuerpo reacciona al estrés</a:t>
            </a:r>
          </a:p>
          <a:p>
            <a:pPr>
              <a:spcBef>
                <a:spcPts val="600"/>
              </a:spcBef>
            </a:pPr>
            <a:endParaRPr lang="en-US" sz="2400" dirty="0">
              <a:latin typeface="Calibri" panose="020F0502020204030204" pitchFamily="34" charset="0"/>
            </a:endParaRPr>
          </a:p>
        </p:txBody>
      </p:sp>
    </p:spTree>
    <p:extLst>
      <p:ext uri="{BB962C8B-B14F-4D97-AF65-F5344CB8AC3E}">
        <p14:creationId xmlns:p14="http://schemas.microsoft.com/office/powerpoint/2010/main" val="2224006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3"/>
          <p:cNvSpPr>
            <a:spLocks noGrp="1"/>
          </p:cNvSpPr>
          <p:nvPr>
            <p:ph type="ctrTitle" idx="4294967295"/>
          </p:nvPr>
        </p:nvSpPr>
        <p:spPr>
          <a:xfrm>
            <a:off x="-57150" y="488950"/>
            <a:ext cx="9024938" cy="647700"/>
          </a:xfrm>
        </p:spPr>
        <p:txBody>
          <a:bodyPr>
            <a:spAutoFit/>
          </a:bodyPr>
          <a:lstStyle/>
          <a:p>
            <a:pPr algn="ctr" defTabSz="457200"/>
            <a:r>
              <a:rPr lang="es-MX" altLang="en-US" b="1" dirty="0" smtClean="0">
                <a:solidFill>
                  <a:schemeClr val="tx1"/>
                </a:solidFill>
                <a:latin typeface="Calibri" pitchFamily="34" charset="0"/>
              </a:rPr>
              <a:t>Direcciones futuras…</a:t>
            </a:r>
            <a:endParaRPr lang="es-MX" altLang="en-US" sz="3200" b="1" i="1" dirty="0" smtClean="0">
              <a:solidFill>
                <a:schemeClr val="tx1"/>
              </a:solidFill>
              <a:latin typeface="Calibri" pitchFamily="34" charset="0"/>
            </a:endParaRPr>
          </a:p>
        </p:txBody>
      </p:sp>
      <p:sp>
        <p:nvSpPr>
          <p:cNvPr id="14336" name="TextBox 14335"/>
          <p:cNvSpPr txBox="1">
            <a:spLocks noChangeArrowheads="1"/>
          </p:cNvSpPr>
          <p:nvPr/>
        </p:nvSpPr>
        <p:spPr bwMode="auto">
          <a:xfrm>
            <a:off x="865499" y="3657600"/>
            <a:ext cx="699389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800100" indent="-3429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algn="ctr" eaLnBrk="1" hangingPunct="1">
              <a:spcBef>
                <a:spcPct val="0"/>
              </a:spcBef>
              <a:buClrTx/>
              <a:buFontTx/>
              <a:buNone/>
            </a:pPr>
            <a:r>
              <a:rPr lang="es-MX" altLang="en-US" sz="2600" dirty="0">
                <a:solidFill>
                  <a:srgbClr val="2F2B20"/>
                </a:solidFill>
              </a:rPr>
              <a:t>Queremos aprender más acerca de cómo las exposiciones químicas pueden afectar la salud en edades </a:t>
            </a:r>
            <a:r>
              <a:rPr lang="es-MX" altLang="en-US" sz="2600" dirty="0" smtClean="0">
                <a:solidFill>
                  <a:srgbClr val="2F2B20"/>
                </a:solidFill>
              </a:rPr>
              <a:t>mayores </a:t>
            </a:r>
            <a:r>
              <a:rPr lang="es-MX" altLang="en-US" sz="2600" dirty="0">
                <a:solidFill>
                  <a:srgbClr val="2F2B20"/>
                </a:solidFill>
              </a:rPr>
              <a:t>y también </a:t>
            </a:r>
            <a:r>
              <a:rPr lang="es-MX" altLang="en-US" sz="2600" dirty="0" smtClean="0">
                <a:solidFill>
                  <a:srgbClr val="2F2B20"/>
                </a:solidFill>
              </a:rPr>
              <a:t>averiguar </a:t>
            </a:r>
            <a:r>
              <a:rPr lang="es-MX" altLang="en-US" sz="2600" dirty="0">
                <a:solidFill>
                  <a:srgbClr val="2F2B20"/>
                </a:solidFill>
              </a:rPr>
              <a:t>qué podemos hacer para asegurarnos de que nuestros hijos puedan crecer sanos. </a:t>
            </a:r>
            <a:r>
              <a:rPr lang="es-MX" altLang="en-US" sz="2600" dirty="0" smtClean="0">
                <a:solidFill>
                  <a:srgbClr val="2F2B20"/>
                </a:solidFill>
              </a:rPr>
              <a:t>¡Esperamos dar seguimiento </a:t>
            </a:r>
            <a:r>
              <a:rPr lang="es-MX" altLang="en-US" sz="2600" dirty="0">
                <a:solidFill>
                  <a:srgbClr val="2F2B20"/>
                </a:solidFill>
              </a:rPr>
              <a:t>a sus hijos </a:t>
            </a:r>
            <a:r>
              <a:rPr lang="es-MX" altLang="en-US" sz="2600" dirty="0" smtClean="0">
                <a:solidFill>
                  <a:srgbClr val="2F2B20"/>
                </a:solidFill>
              </a:rPr>
              <a:t>hasta los </a:t>
            </a:r>
            <a:r>
              <a:rPr lang="es-MX" altLang="en-US" sz="2600" dirty="0">
                <a:solidFill>
                  <a:srgbClr val="2F2B20"/>
                </a:solidFill>
              </a:rPr>
              <a:t>21 </a:t>
            </a:r>
            <a:r>
              <a:rPr lang="es-MX" altLang="en-US" sz="2600" dirty="0" smtClean="0">
                <a:solidFill>
                  <a:srgbClr val="2F2B20"/>
                </a:solidFill>
              </a:rPr>
              <a:t>años de edad!</a:t>
            </a:r>
            <a:endParaRPr lang="en-US" altLang="en-US" sz="2600" dirty="0">
              <a:solidFill>
                <a:srgbClr val="2F2B20"/>
              </a:solidFill>
            </a:endParaRPr>
          </a:p>
        </p:txBody>
      </p:sp>
      <p:sp>
        <p:nvSpPr>
          <p:cNvPr id="288772" name="Right Arrow 2"/>
          <p:cNvSpPr>
            <a:spLocks noChangeArrowheads="1"/>
          </p:cNvSpPr>
          <p:nvPr/>
        </p:nvSpPr>
        <p:spPr bwMode="auto">
          <a:xfrm>
            <a:off x="325438" y="2284413"/>
            <a:ext cx="6342062" cy="323850"/>
          </a:xfrm>
          <a:prstGeom prst="rightArrow">
            <a:avLst>
              <a:gd name="adj1" fmla="val 50000"/>
              <a:gd name="adj2" fmla="val 50046"/>
            </a:avLst>
          </a:prstGeom>
          <a:solidFill>
            <a:srgbClr val="00642D"/>
          </a:solidFill>
          <a:ln w="28575">
            <a:solidFill>
              <a:schemeClr val="tx1"/>
            </a:solidFill>
            <a:round/>
            <a:headEnd/>
            <a:tailEnd/>
          </a:ln>
        </p:spPr>
        <p:txBody>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algn="ctr" eaLnBrk="1" hangingPunct="1">
              <a:spcBef>
                <a:spcPct val="0"/>
              </a:spcBef>
              <a:buClrTx/>
              <a:buFontTx/>
              <a:buNone/>
            </a:pPr>
            <a:endParaRPr lang="en-US" altLang="en-US" sz="1800">
              <a:solidFill>
                <a:srgbClr val="000000"/>
              </a:solidFill>
              <a:latin typeface="Times New Roman" pitchFamily="18" charset="0"/>
            </a:endParaRPr>
          </a:p>
        </p:txBody>
      </p:sp>
      <p:cxnSp>
        <p:nvCxnSpPr>
          <p:cNvPr id="288773" name="Straight Connector 4"/>
          <p:cNvCxnSpPr>
            <a:cxnSpLocks noChangeShapeType="1"/>
          </p:cNvCxnSpPr>
          <p:nvPr/>
        </p:nvCxnSpPr>
        <p:spPr bwMode="auto">
          <a:xfrm>
            <a:off x="384175" y="25415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4" name="Straight Connector 68"/>
          <p:cNvCxnSpPr>
            <a:cxnSpLocks noChangeShapeType="1"/>
          </p:cNvCxnSpPr>
          <p:nvPr/>
        </p:nvCxnSpPr>
        <p:spPr bwMode="auto">
          <a:xfrm>
            <a:off x="1128713" y="205581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5" name="Straight Connector 69"/>
          <p:cNvCxnSpPr>
            <a:cxnSpLocks noChangeShapeType="1"/>
          </p:cNvCxnSpPr>
          <p:nvPr/>
        </p:nvCxnSpPr>
        <p:spPr bwMode="auto">
          <a:xfrm>
            <a:off x="1592263" y="25415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6" name="Straight Connector 70"/>
          <p:cNvCxnSpPr>
            <a:cxnSpLocks noChangeShapeType="1"/>
          </p:cNvCxnSpPr>
          <p:nvPr/>
        </p:nvCxnSpPr>
        <p:spPr bwMode="auto">
          <a:xfrm>
            <a:off x="2058988" y="20653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7" name="Straight Connector 71"/>
          <p:cNvCxnSpPr>
            <a:cxnSpLocks noChangeShapeType="1"/>
          </p:cNvCxnSpPr>
          <p:nvPr/>
        </p:nvCxnSpPr>
        <p:spPr bwMode="auto">
          <a:xfrm>
            <a:off x="4576763" y="20510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8" name="Straight Connector 72"/>
          <p:cNvCxnSpPr>
            <a:cxnSpLocks noChangeShapeType="1"/>
          </p:cNvCxnSpPr>
          <p:nvPr/>
        </p:nvCxnSpPr>
        <p:spPr bwMode="auto">
          <a:xfrm>
            <a:off x="8142288" y="25415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9" name="Straight Connector 73"/>
          <p:cNvCxnSpPr>
            <a:cxnSpLocks noChangeShapeType="1"/>
          </p:cNvCxnSpPr>
          <p:nvPr/>
        </p:nvCxnSpPr>
        <p:spPr bwMode="auto">
          <a:xfrm>
            <a:off x="5324475" y="25368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80" name="Straight Connector 74"/>
          <p:cNvCxnSpPr>
            <a:cxnSpLocks noChangeShapeType="1"/>
          </p:cNvCxnSpPr>
          <p:nvPr/>
        </p:nvCxnSpPr>
        <p:spPr bwMode="auto">
          <a:xfrm>
            <a:off x="3260725" y="206851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81" name="Straight Connector 75"/>
          <p:cNvCxnSpPr>
            <a:cxnSpLocks noChangeShapeType="1"/>
          </p:cNvCxnSpPr>
          <p:nvPr/>
        </p:nvCxnSpPr>
        <p:spPr bwMode="auto">
          <a:xfrm>
            <a:off x="3989388" y="25193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82" name="Straight Connector 76"/>
          <p:cNvCxnSpPr>
            <a:cxnSpLocks noChangeShapeType="1"/>
          </p:cNvCxnSpPr>
          <p:nvPr/>
        </p:nvCxnSpPr>
        <p:spPr bwMode="auto">
          <a:xfrm>
            <a:off x="5846763" y="20653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8783" name="TextBox 77"/>
          <p:cNvSpPr txBox="1">
            <a:spLocks noChangeArrowheads="1"/>
          </p:cNvSpPr>
          <p:nvPr/>
        </p:nvSpPr>
        <p:spPr bwMode="auto">
          <a:xfrm>
            <a:off x="-68263" y="2832100"/>
            <a:ext cx="1107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Embarazo</a:t>
            </a:r>
            <a:endParaRPr lang="es-MX" altLang="en-US" sz="1800" dirty="0">
              <a:solidFill>
                <a:srgbClr val="000000"/>
              </a:solidFill>
            </a:endParaRPr>
          </a:p>
        </p:txBody>
      </p:sp>
      <p:sp>
        <p:nvSpPr>
          <p:cNvPr id="288784" name="TextBox 17"/>
          <p:cNvSpPr txBox="1">
            <a:spLocks noChangeArrowheads="1"/>
          </p:cNvSpPr>
          <p:nvPr/>
        </p:nvSpPr>
        <p:spPr bwMode="auto">
          <a:xfrm>
            <a:off x="1330325" y="2824163"/>
            <a:ext cx="949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6 meses</a:t>
            </a:r>
            <a:endParaRPr lang="es-MX" altLang="en-US" sz="1800" dirty="0">
              <a:solidFill>
                <a:srgbClr val="000000"/>
              </a:solidFill>
            </a:endParaRPr>
          </a:p>
        </p:txBody>
      </p:sp>
      <p:sp>
        <p:nvSpPr>
          <p:cNvPr id="288785" name="TextBox 18"/>
          <p:cNvSpPr txBox="1">
            <a:spLocks noChangeArrowheads="1"/>
          </p:cNvSpPr>
          <p:nvPr/>
        </p:nvSpPr>
        <p:spPr bwMode="auto">
          <a:xfrm>
            <a:off x="833166" y="1740972"/>
            <a:ext cx="685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Parto</a:t>
            </a:r>
            <a:endParaRPr lang="es-MX" altLang="en-US" sz="1800" dirty="0">
              <a:solidFill>
                <a:srgbClr val="000000"/>
              </a:solidFill>
            </a:endParaRPr>
          </a:p>
        </p:txBody>
      </p:sp>
      <p:sp>
        <p:nvSpPr>
          <p:cNvPr id="288786" name="TextBox 19"/>
          <p:cNvSpPr txBox="1">
            <a:spLocks noChangeArrowheads="1"/>
          </p:cNvSpPr>
          <p:nvPr/>
        </p:nvSpPr>
        <p:spPr bwMode="auto">
          <a:xfrm>
            <a:off x="1844675" y="1801813"/>
            <a:ext cx="708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1 año</a:t>
            </a:r>
            <a:endParaRPr lang="es-MX" altLang="en-US" sz="1800" dirty="0">
              <a:solidFill>
                <a:srgbClr val="000000"/>
              </a:solidFill>
            </a:endParaRPr>
          </a:p>
        </p:txBody>
      </p:sp>
      <p:sp>
        <p:nvSpPr>
          <p:cNvPr id="288787" name="TextBox 20"/>
          <p:cNvSpPr txBox="1">
            <a:spLocks noChangeArrowheads="1"/>
          </p:cNvSpPr>
          <p:nvPr/>
        </p:nvSpPr>
        <p:spPr bwMode="auto">
          <a:xfrm>
            <a:off x="6084888" y="2841625"/>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12 años</a:t>
            </a:r>
            <a:endParaRPr lang="es-MX" altLang="en-US" sz="1800" dirty="0">
              <a:solidFill>
                <a:srgbClr val="000000"/>
              </a:solidFill>
            </a:endParaRPr>
          </a:p>
        </p:txBody>
      </p:sp>
      <p:cxnSp>
        <p:nvCxnSpPr>
          <p:cNvPr id="288788" name="Straight Connector 26"/>
          <p:cNvCxnSpPr>
            <a:cxnSpLocks noChangeShapeType="1"/>
          </p:cNvCxnSpPr>
          <p:nvPr/>
        </p:nvCxnSpPr>
        <p:spPr bwMode="auto">
          <a:xfrm>
            <a:off x="2647950" y="25273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8789" name="TextBox 27"/>
          <p:cNvSpPr txBox="1">
            <a:spLocks noChangeArrowheads="1"/>
          </p:cNvSpPr>
          <p:nvPr/>
        </p:nvSpPr>
        <p:spPr bwMode="auto">
          <a:xfrm>
            <a:off x="2433638" y="2824163"/>
            <a:ext cx="798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2 años</a:t>
            </a:r>
            <a:endParaRPr lang="es-MX" altLang="en-US" sz="1800" dirty="0">
              <a:solidFill>
                <a:srgbClr val="000000"/>
              </a:solidFill>
            </a:endParaRPr>
          </a:p>
        </p:txBody>
      </p:sp>
      <p:sp>
        <p:nvSpPr>
          <p:cNvPr id="288790" name="TextBox 28"/>
          <p:cNvSpPr txBox="1">
            <a:spLocks noChangeArrowheads="1"/>
          </p:cNvSpPr>
          <p:nvPr/>
        </p:nvSpPr>
        <p:spPr bwMode="auto">
          <a:xfrm>
            <a:off x="5502275" y="1800225"/>
            <a:ext cx="1124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10 ½ años</a:t>
            </a:r>
            <a:endParaRPr lang="es-MX" altLang="en-US" sz="1800" dirty="0">
              <a:solidFill>
                <a:srgbClr val="000000"/>
              </a:solidFill>
            </a:endParaRPr>
          </a:p>
        </p:txBody>
      </p:sp>
      <p:sp>
        <p:nvSpPr>
          <p:cNvPr id="288791" name="TextBox 29"/>
          <p:cNvSpPr txBox="1">
            <a:spLocks noChangeArrowheads="1"/>
          </p:cNvSpPr>
          <p:nvPr/>
        </p:nvSpPr>
        <p:spPr bwMode="auto">
          <a:xfrm>
            <a:off x="5110163" y="2841625"/>
            <a:ext cx="798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9 años</a:t>
            </a:r>
            <a:endParaRPr lang="es-MX" altLang="en-US" sz="1800" dirty="0">
              <a:solidFill>
                <a:srgbClr val="000000"/>
              </a:solidFill>
            </a:endParaRPr>
          </a:p>
        </p:txBody>
      </p:sp>
      <p:sp>
        <p:nvSpPr>
          <p:cNvPr id="288792" name="TextBox 30"/>
          <p:cNvSpPr txBox="1">
            <a:spLocks noChangeArrowheads="1"/>
          </p:cNvSpPr>
          <p:nvPr/>
        </p:nvSpPr>
        <p:spPr bwMode="auto">
          <a:xfrm>
            <a:off x="4362450" y="1800225"/>
            <a:ext cx="798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7 años</a:t>
            </a:r>
            <a:endParaRPr lang="es-MX" altLang="en-US" sz="1800" dirty="0">
              <a:solidFill>
                <a:srgbClr val="000000"/>
              </a:solidFill>
            </a:endParaRPr>
          </a:p>
        </p:txBody>
      </p:sp>
      <p:sp>
        <p:nvSpPr>
          <p:cNvPr id="288793" name="TextBox 31"/>
          <p:cNvSpPr txBox="1">
            <a:spLocks noChangeArrowheads="1"/>
          </p:cNvSpPr>
          <p:nvPr/>
        </p:nvSpPr>
        <p:spPr bwMode="auto">
          <a:xfrm>
            <a:off x="3775075" y="2824163"/>
            <a:ext cx="798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5 años</a:t>
            </a:r>
            <a:endParaRPr lang="es-MX" altLang="en-US" sz="1800" dirty="0">
              <a:solidFill>
                <a:srgbClr val="000000"/>
              </a:solidFill>
            </a:endParaRPr>
          </a:p>
        </p:txBody>
      </p:sp>
      <p:sp>
        <p:nvSpPr>
          <p:cNvPr id="288794" name="TextBox 32"/>
          <p:cNvSpPr txBox="1">
            <a:spLocks noChangeArrowheads="1"/>
          </p:cNvSpPr>
          <p:nvPr/>
        </p:nvSpPr>
        <p:spPr bwMode="auto">
          <a:xfrm>
            <a:off x="2963863" y="1793875"/>
            <a:ext cx="1007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000000"/>
                </a:solidFill>
              </a:rPr>
              <a:t>3 ½ años</a:t>
            </a:r>
            <a:endParaRPr lang="es-MX" altLang="en-US" sz="1800" dirty="0">
              <a:solidFill>
                <a:srgbClr val="000000"/>
              </a:solidFill>
            </a:endParaRPr>
          </a:p>
        </p:txBody>
      </p:sp>
      <p:sp>
        <p:nvSpPr>
          <p:cNvPr id="94" name="Striped Right Arrow 93"/>
          <p:cNvSpPr/>
          <p:nvPr/>
        </p:nvSpPr>
        <p:spPr>
          <a:xfrm>
            <a:off x="6707958" y="2281727"/>
            <a:ext cx="1634768" cy="337783"/>
          </a:xfrm>
          <a:prstGeom prst="striped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ndParaRPr>
          </a:p>
        </p:txBody>
      </p:sp>
      <p:cxnSp>
        <p:nvCxnSpPr>
          <p:cNvPr id="288796" name="Straight Connector 94"/>
          <p:cNvCxnSpPr>
            <a:cxnSpLocks noChangeShapeType="1"/>
          </p:cNvCxnSpPr>
          <p:nvPr/>
        </p:nvCxnSpPr>
        <p:spPr bwMode="auto">
          <a:xfrm>
            <a:off x="6370638" y="25098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8797" name="TextBox 95"/>
          <p:cNvSpPr txBox="1">
            <a:spLocks noChangeArrowheads="1"/>
          </p:cNvSpPr>
          <p:nvPr/>
        </p:nvSpPr>
        <p:spPr bwMode="auto">
          <a:xfrm>
            <a:off x="7473950" y="2846388"/>
            <a:ext cx="1338828" cy="369332"/>
          </a:xfrm>
          <a:prstGeom prst="rect">
            <a:avLst/>
          </a:prstGeom>
          <a:solidFill>
            <a:srgbClr val="FFFF00"/>
          </a:solidFill>
          <a:ln w="12700">
            <a:solidFill>
              <a:srgbClr val="800000"/>
            </a:solidFill>
            <a:miter lim="800000"/>
            <a:headEnd/>
            <a:tailEnd/>
          </a:ln>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s-MX" altLang="en-US" sz="1800" dirty="0" smtClean="0">
                <a:solidFill>
                  <a:srgbClr val="800000"/>
                </a:solidFill>
                <a:latin typeface="Arial" pitchFamily="34" charset="0"/>
                <a:cs typeface="Arial" pitchFamily="34" charset="0"/>
              </a:rPr>
              <a:t>16-21 años</a:t>
            </a:r>
            <a:endParaRPr lang="es-MX" altLang="en-US" sz="1800" dirty="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2433843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6">
                                            <p:txEl>
                                              <p:pRg st="0" end="0"/>
                                            </p:txEl>
                                          </p:spTgt>
                                        </p:tgtEl>
                                        <p:attrNameLst>
                                          <p:attrName>style.visibility</p:attrName>
                                        </p:attrNameLst>
                                      </p:cBhvr>
                                      <p:to>
                                        <p:strVal val="visible"/>
                                      </p:to>
                                    </p:set>
                                    <p:animEffect transition="in" filter="dissolve">
                                      <p:cBhvr>
                                        <p:cTn id="7" dur="500"/>
                                        <p:tgtEl>
                                          <p:spTgt spid="143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33400"/>
            <a:ext cx="7696200" cy="5663089"/>
          </a:xfrm>
          <a:prstGeom prst="rect">
            <a:avLst/>
          </a:prstGeom>
          <a:noFill/>
        </p:spPr>
        <p:txBody>
          <a:bodyPr wrap="square" rtlCol="0">
            <a:spAutoFit/>
          </a:bodyPr>
          <a:lstStyle/>
          <a:p>
            <a:pPr fontAlgn="base"/>
            <a:r>
              <a:rPr lang="es-MX" sz="4400" b="1" dirty="0" smtClean="0"/>
              <a:t>El Programa de Hoy </a:t>
            </a:r>
          </a:p>
          <a:p>
            <a:pPr fontAlgn="base"/>
            <a:endParaRPr lang="en-US" sz="800" b="1" dirty="0" smtClean="0"/>
          </a:p>
          <a:p>
            <a:pPr fontAlgn="base"/>
            <a:endParaRPr lang="en-US" sz="3200" b="1" dirty="0" smtClean="0"/>
          </a:p>
          <a:p>
            <a:pPr fontAlgn="base"/>
            <a:r>
              <a:rPr lang="es-MX" sz="2800" b="1" dirty="0" smtClean="0"/>
              <a:t>6:15-6:20- Bienvenida</a:t>
            </a:r>
          </a:p>
          <a:p>
            <a:pPr fontAlgn="base"/>
            <a:r>
              <a:rPr lang="es-MX" sz="2800" b="1" dirty="0" smtClean="0"/>
              <a:t>6:20-6:40-</a:t>
            </a:r>
            <a:r>
              <a:rPr lang="es-MX" sz="2800" dirty="0" smtClean="0"/>
              <a:t> </a:t>
            </a:r>
            <a:r>
              <a:rPr lang="es-MX" sz="2800" b="1" dirty="0" smtClean="0">
                <a:latin typeface="Calibri" panose="020F0502020204030204" pitchFamily="34" charset="0"/>
              </a:rPr>
              <a:t>Nueva investigación de  CHAMACOS:</a:t>
            </a:r>
          </a:p>
          <a:p>
            <a:pPr marL="742950" lvl="2" indent="-285750">
              <a:buFont typeface="Arial" panose="020B0604020202020204" pitchFamily="34" charset="0"/>
              <a:buChar char="•"/>
            </a:pPr>
            <a:r>
              <a:rPr lang="es-MX" sz="2400" dirty="0" smtClean="0">
                <a:latin typeface="Calibri" panose="020F0502020204030204" pitchFamily="34" charset="0"/>
              </a:rPr>
              <a:t>El uso de pesticidas y el desarrollo de los niños</a:t>
            </a:r>
          </a:p>
          <a:p>
            <a:pPr marL="742950" lvl="2" indent="-285750">
              <a:buFont typeface="Arial" panose="020B0604020202020204" pitchFamily="34" charset="0"/>
              <a:buChar char="•"/>
            </a:pPr>
            <a:r>
              <a:rPr lang="es-MX" sz="2400" dirty="0" smtClean="0">
                <a:latin typeface="Calibri" panose="020F0502020204030204" pitchFamily="34" charset="0"/>
              </a:rPr>
              <a:t>¿Los desafíos sociales empeoran a los pesticidas? </a:t>
            </a:r>
          </a:p>
          <a:p>
            <a:pPr marL="742950" lvl="2" indent="-285750">
              <a:buFont typeface="Arial" panose="020B0604020202020204" pitchFamily="34" charset="0"/>
              <a:buChar char="•"/>
            </a:pPr>
            <a:r>
              <a:rPr lang="es-MX" sz="2400" dirty="0" smtClean="0">
                <a:latin typeface="Calibri" panose="020F0502020204030204" pitchFamily="34" charset="0"/>
              </a:rPr>
              <a:t>Los pesticidas y el aumento de peso</a:t>
            </a:r>
            <a:endParaRPr lang="es-MX" sz="2400" dirty="0" smtClean="0"/>
          </a:p>
          <a:p>
            <a:pPr fontAlgn="base"/>
            <a:r>
              <a:rPr lang="es-MX" sz="2800" b="1" dirty="0" smtClean="0"/>
              <a:t>6:40-6:50- El Estudio COSECHA </a:t>
            </a:r>
          </a:p>
          <a:p>
            <a:pPr fontAlgn="base"/>
            <a:r>
              <a:rPr lang="es-MX" sz="2800" b="1" dirty="0" smtClean="0"/>
              <a:t>6:50-7:05- Resumen del mapa de uso de pesticidas</a:t>
            </a:r>
          </a:p>
          <a:p>
            <a:pPr fontAlgn="base"/>
            <a:r>
              <a:rPr lang="es-MX" sz="2800" b="1" dirty="0" smtClean="0"/>
              <a:t>7:05-7:25- Presentación de la abogada</a:t>
            </a:r>
          </a:p>
          <a:p>
            <a:pPr fontAlgn="base"/>
            <a:r>
              <a:rPr lang="es-MX" sz="2800" b="1" dirty="0" smtClean="0"/>
              <a:t>7:25-7:30- ¡RIFA!</a:t>
            </a:r>
          </a:p>
          <a:p>
            <a:pPr fontAlgn="base"/>
            <a:r>
              <a:rPr lang="es-MX" sz="2800" b="1" dirty="0" smtClean="0"/>
              <a:t>7:30-8:00- Conversación de persona a persona </a:t>
            </a:r>
          </a:p>
          <a:p>
            <a:endParaRPr lang="en-US" sz="1000" dirty="0"/>
          </a:p>
        </p:txBody>
      </p:sp>
      <p:cxnSp>
        <p:nvCxnSpPr>
          <p:cNvPr id="6" name="Straight Connector 5"/>
          <p:cNvCxnSpPr/>
          <p:nvPr/>
        </p:nvCxnSpPr>
        <p:spPr>
          <a:xfrm>
            <a:off x="609600" y="1447800"/>
            <a:ext cx="79248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22683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485" y="1600200"/>
            <a:ext cx="6248400" cy="5078313"/>
          </a:xfrm>
          <a:prstGeom prst="rect">
            <a:avLst/>
          </a:prstGeom>
          <a:noFill/>
        </p:spPr>
        <p:txBody>
          <a:bodyPr wrap="square" rtlCol="0">
            <a:spAutoFit/>
          </a:bodyPr>
          <a:lstStyle/>
          <a:p>
            <a:pPr marL="285750" indent="-285750">
              <a:buFont typeface="Arial" panose="020B0604020202020204" pitchFamily="34" charset="0"/>
              <a:buChar char="•"/>
            </a:pPr>
            <a:r>
              <a:rPr lang="es-MX" dirty="0" smtClean="0">
                <a:latin typeface="Calibri" panose="020F0502020204030204" pitchFamily="34" charset="0"/>
              </a:rPr>
              <a:t>CHAMACOS es conocido en todo el mundo como un estudio tan importante porque hemos dado seguimiento a sus hijos durante tanto tiempo. ¡Gracias por permanecer con nosotros!</a:t>
            </a:r>
          </a:p>
          <a:p>
            <a:endParaRPr lang="es-MX" dirty="0" smtClean="0">
              <a:latin typeface="Calibri" panose="020F0502020204030204" pitchFamily="34" charset="0"/>
            </a:endParaRPr>
          </a:p>
          <a:p>
            <a:pPr marL="285750" indent="-285750">
              <a:buFont typeface="Arial" panose="020B0604020202020204" pitchFamily="34" charset="0"/>
              <a:buChar char="•"/>
            </a:pPr>
            <a:endParaRPr lang="es-MX" dirty="0" smtClean="0">
              <a:latin typeface="Calibri" panose="020F0502020204030204" pitchFamily="34" charset="0"/>
            </a:endParaRPr>
          </a:p>
          <a:p>
            <a:pPr marL="285750" indent="-285750">
              <a:buFont typeface="Arial" panose="020B0604020202020204" pitchFamily="34" charset="0"/>
              <a:buChar char="•"/>
            </a:pPr>
            <a:r>
              <a:rPr lang="es-MX" dirty="0" smtClean="0">
                <a:latin typeface="Calibri" panose="020F0502020204030204" pitchFamily="34" charset="0"/>
              </a:rPr>
              <a:t>Pronto empezaremos un proyecto nuevo y emocionante que nos permitirá ver cómo el cerebro de una persona reacciona mientras realizan diferentes tareas de pensamiento durante la visita de 18 años. Ellos usarán una gorra con sensores especiales que nos muestran qué partes del cerebro están siendo usadas para completar ciertas tareas. </a:t>
            </a:r>
          </a:p>
          <a:p>
            <a:endParaRPr lang="es-MX" dirty="0" smtClean="0">
              <a:latin typeface="Calibri" panose="020F0502020204030204" pitchFamily="34" charset="0"/>
            </a:endParaRPr>
          </a:p>
          <a:p>
            <a:pPr marL="285750" indent="-285750">
              <a:buFont typeface="Arial" panose="020B0604020202020204" pitchFamily="34" charset="0"/>
              <a:buChar char="•"/>
            </a:pPr>
            <a:r>
              <a:rPr lang="es-MX" dirty="0" smtClean="0">
                <a:latin typeface="Calibri" panose="020F0502020204030204" pitchFamily="34" charset="0"/>
              </a:rPr>
              <a:t>A su hijo se le puede pedir que use una gorra con sensores mientras realiza pruebas en una computadora. La gorra parece complicada, pero es totalmente segura. Incluso se usa en recién nacidos.   </a:t>
            </a:r>
          </a:p>
          <a:p>
            <a:pPr marL="285750" indent="-285750">
              <a:buFont typeface="Arial" panose="020B0604020202020204" pitchFamily="34" charset="0"/>
              <a:buChar char="•"/>
            </a:pPr>
            <a:endParaRPr lang="en-US" dirty="0" smtClean="0">
              <a:latin typeface="Calibri" panose="020F0502020204030204" pitchFamily="34" charset="0"/>
            </a:endParaRPr>
          </a:p>
          <a:p>
            <a:pPr marL="285750" indent="-285750">
              <a:buFont typeface="Arial" panose="020B0604020202020204" pitchFamily="34" charset="0"/>
              <a:buChar char="•"/>
            </a:pPr>
            <a:endParaRPr lang="en-US" dirty="0"/>
          </a:p>
        </p:txBody>
      </p:sp>
      <p:sp>
        <p:nvSpPr>
          <p:cNvPr id="3" name="TextBox 2"/>
          <p:cNvSpPr txBox="1"/>
          <p:nvPr/>
        </p:nvSpPr>
        <p:spPr>
          <a:xfrm>
            <a:off x="457200" y="533400"/>
            <a:ext cx="7924800" cy="646331"/>
          </a:xfrm>
          <a:prstGeom prst="rect">
            <a:avLst/>
          </a:prstGeom>
          <a:noFill/>
        </p:spPr>
        <p:txBody>
          <a:bodyPr wrap="square" rtlCol="0">
            <a:spAutoFit/>
          </a:bodyPr>
          <a:lstStyle/>
          <a:p>
            <a:pPr algn="ctr"/>
            <a:r>
              <a:rPr lang="es-MX" sz="3600" b="1" dirty="0" smtClean="0">
                <a:latin typeface="Calibri" panose="020F0502020204030204" pitchFamily="34" charset="0"/>
              </a:rPr>
              <a:t>Visitas de los 18 años </a:t>
            </a:r>
            <a:endParaRPr lang="es-MX" sz="3600" b="1" dirty="0">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360" y="2133599"/>
            <a:ext cx="2489051" cy="2627639"/>
          </a:xfrm>
          <a:prstGeom prst="rect">
            <a:avLst/>
          </a:prstGeom>
        </p:spPr>
      </p:pic>
    </p:spTree>
    <p:extLst>
      <p:ext uri="{BB962C8B-B14F-4D97-AF65-F5344CB8AC3E}">
        <p14:creationId xmlns:p14="http://schemas.microsoft.com/office/powerpoint/2010/main" val="427661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94714" cy="914400"/>
          </a:xfrm>
        </p:spPr>
        <p:txBody>
          <a:bodyPr/>
          <a:lstStyle/>
          <a:p>
            <a:pPr algn="ctr"/>
            <a:r>
              <a:rPr lang="es-MX" b="1" dirty="0" smtClean="0">
                <a:solidFill>
                  <a:schemeClr val="tx1"/>
                </a:solidFill>
              </a:rPr>
              <a:t>Consejos para mantenerse saludable</a:t>
            </a:r>
            <a:endParaRPr lang="es-MX" b="1" dirty="0">
              <a:solidFill>
                <a:schemeClr val="tx1"/>
              </a:solidFill>
            </a:endParaRPr>
          </a:p>
        </p:txBody>
      </p:sp>
      <p:sp>
        <p:nvSpPr>
          <p:cNvPr id="3" name="Content Placeholder 2"/>
          <p:cNvSpPr>
            <a:spLocks noGrp="1"/>
          </p:cNvSpPr>
          <p:nvPr>
            <p:ph idx="1"/>
          </p:nvPr>
        </p:nvSpPr>
        <p:spPr>
          <a:xfrm>
            <a:off x="304800" y="1676400"/>
            <a:ext cx="8839200" cy="4600575"/>
          </a:xfrm>
        </p:spPr>
        <p:txBody>
          <a:bodyPr/>
          <a:lstStyle/>
          <a:p>
            <a:r>
              <a:rPr lang="es-MX" sz="3200" dirty="0" smtClean="0">
                <a:solidFill>
                  <a:schemeClr val="tx1"/>
                </a:solidFill>
              </a:rPr>
              <a:t>Hay mucho que podemos hacer para manteneros saludables:</a:t>
            </a:r>
          </a:p>
          <a:p>
            <a:pPr marL="692150" lvl="2">
              <a:spcBef>
                <a:spcPts val="0"/>
              </a:spcBef>
              <a:buFont typeface="Wingdings" panose="05000000000000000000" pitchFamily="2" charset="2"/>
              <a:buChar char="Ø"/>
            </a:pPr>
            <a:r>
              <a:rPr lang="es-MX" sz="3000" dirty="0" smtClean="0">
                <a:solidFill>
                  <a:schemeClr val="tx1"/>
                </a:solidFill>
              </a:rPr>
              <a:t>Comer comida saludable</a:t>
            </a:r>
          </a:p>
          <a:p>
            <a:pPr marL="692150" lvl="2">
              <a:spcBef>
                <a:spcPts val="0"/>
              </a:spcBef>
              <a:buFont typeface="Wingdings" panose="05000000000000000000" pitchFamily="2" charset="2"/>
              <a:buChar char="Ø"/>
            </a:pPr>
            <a:r>
              <a:rPr lang="es-MX" sz="3000" dirty="0" smtClean="0">
                <a:solidFill>
                  <a:schemeClr val="tx1"/>
                </a:solidFill>
              </a:rPr>
              <a:t>Hacer ejercicio</a:t>
            </a:r>
          </a:p>
          <a:p>
            <a:pPr marL="692150" lvl="2">
              <a:spcBef>
                <a:spcPts val="0"/>
              </a:spcBef>
              <a:buFont typeface="Wingdings" panose="05000000000000000000" pitchFamily="2" charset="2"/>
              <a:buChar char="Ø"/>
            </a:pPr>
            <a:r>
              <a:rPr lang="es-MX" sz="3000" dirty="0" smtClean="0">
                <a:solidFill>
                  <a:schemeClr val="tx1"/>
                </a:solidFill>
              </a:rPr>
              <a:t>Dormir bien</a:t>
            </a:r>
          </a:p>
          <a:p>
            <a:pPr marL="692150" lvl="2">
              <a:spcBef>
                <a:spcPts val="0"/>
              </a:spcBef>
              <a:buFont typeface="Wingdings" panose="05000000000000000000" pitchFamily="2" charset="2"/>
              <a:buChar char="Ø"/>
            </a:pPr>
            <a:r>
              <a:rPr lang="es-MX" sz="3000" dirty="0" smtClean="0">
                <a:solidFill>
                  <a:schemeClr val="tx1"/>
                </a:solidFill>
              </a:rPr>
              <a:t>Leer</a:t>
            </a:r>
          </a:p>
          <a:p>
            <a:pPr marL="692150" lvl="2">
              <a:spcBef>
                <a:spcPts val="0"/>
              </a:spcBef>
              <a:buFont typeface="Wingdings" panose="05000000000000000000" pitchFamily="2" charset="2"/>
              <a:buChar char="Ø"/>
            </a:pPr>
            <a:r>
              <a:rPr lang="es-MX" sz="3000" dirty="0" smtClean="0">
                <a:solidFill>
                  <a:schemeClr val="tx1"/>
                </a:solidFill>
              </a:rPr>
              <a:t>No fumar o abusar del alcohol o las drogas</a:t>
            </a:r>
          </a:p>
          <a:p>
            <a:pPr marL="692150" lvl="2">
              <a:spcBef>
                <a:spcPts val="0"/>
              </a:spcBef>
              <a:buFont typeface="Wingdings" panose="05000000000000000000" pitchFamily="2" charset="2"/>
              <a:buChar char="Ø"/>
            </a:pPr>
            <a:r>
              <a:rPr lang="es-MX" sz="3000" dirty="0" smtClean="0">
                <a:solidFill>
                  <a:schemeClr val="tx1"/>
                </a:solidFill>
              </a:rPr>
              <a:t>Hable con amigos / familiares cuando necesite ayuda</a:t>
            </a:r>
          </a:p>
          <a:p>
            <a:pPr marL="692150" lvl="2">
              <a:spcBef>
                <a:spcPts val="0"/>
              </a:spcBef>
              <a:buFont typeface="Wingdings" panose="05000000000000000000" pitchFamily="2" charset="2"/>
              <a:buChar char="Ø"/>
            </a:pPr>
            <a:r>
              <a:rPr lang="es-MX" sz="3000" dirty="0" smtClean="0">
                <a:solidFill>
                  <a:schemeClr val="tx1"/>
                </a:solidFill>
              </a:rPr>
              <a:t>Pasar tiempo con su familia </a:t>
            </a:r>
          </a:p>
          <a:p>
            <a:pPr marL="0">
              <a:spcBef>
                <a:spcPts val="0"/>
              </a:spcBef>
              <a:buFont typeface="Wingdings" panose="05000000000000000000" pitchFamily="2" charset="2"/>
              <a:buChar char="Ø"/>
            </a:pPr>
            <a:endParaRPr lang="en-US" sz="3200" dirty="0" smtClean="0">
              <a:solidFill>
                <a:schemeClr val="tx1"/>
              </a:solidFill>
            </a:endParaRPr>
          </a:p>
          <a:p>
            <a:endParaRPr lang="en-US" sz="3200" dirty="0" smtClean="0">
              <a:solidFill>
                <a:schemeClr val="tx1"/>
              </a:solidFill>
            </a:endParaRPr>
          </a:p>
        </p:txBody>
      </p:sp>
    </p:spTree>
    <p:extLst>
      <p:ext uri="{BB962C8B-B14F-4D97-AF65-F5344CB8AC3E}">
        <p14:creationId xmlns:p14="http://schemas.microsoft.com/office/powerpoint/2010/main" val="40885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8839200" cy="5332985"/>
          </a:xfrm>
          <a:prstGeom prst="rect">
            <a:avLst/>
          </a:prstGeom>
        </p:spPr>
      </p:pic>
    </p:spTree>
    <p:extLst>
      <p:ext uri="{BB962C8B-B14F-4D97-AF65-F5344CB8AC3E}">
        <p14:creationId xmlns:p14="http://schemas.microsoft.com/office/powerpoint/2010/main" val="325307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94714" cy="914400"/>
          </a:xfrm>
        </p:spPr>
        <p:txBody>
          <a:bodyPr/>
          <a:lstStyle/>
          <a:p>
            <a:pPr algn="ctr"/>
            <a:r>
              <a:rPr lang="es-MX" b="1" dirty="0" smtClean="0"/>
              <a:t>Consejos para Padres de Adolescentes </a:t>
            </a:r>
            <a:r>
              <a:rPr lang="en-US" dirty="0"/>
              <a:t/>
            </a:r>
            <a:br>
              <a:rPr lang="en-US" dirty="0"/>
            </a:br>
            <a:endParaRPr lang="en-US" dirty="0"/>
          </a:p>
        </p:txBody>
      </p:sp>
      <p:sp>
        <p:nvSpPr>
          <p:cNvPr id="3" name="Content Placeholder 2"/>
          <p:cNvSpPr>
            <a:spLocks noGrp="1"/>
          </p:cNvSpPr>
          <p:nvPr>
            <p:ph idx="1"/>
          </p:nvPr>
        </p:nvSpPr>
        <p:spPr>
          <a:xfrm>
            <a:off x="609600" y="1600200"/>
            <a:ext cx="8153400" cy="5029200"/>
          </a:xfrm>
        </p:spPr>
        <p:txBody>
          <a:bodyPr/>
          <a:lstStyle/>
          <a:p>
            <a:r>
              <a:rPr lang="es-MX" sz="2800" dirty="0" smtClean="0"/>
              <a:t>Esté en </a:t>
            </a:r>
            <a:r>
              <a:rPr lang="es-MX" sz="2800" dirty="0"/>
              <a:t>el mismo espacio que su </a:t>
            </a:r>
            <a:r>
              <a:rPr lang="es-MX" sz="2800" dirty="0" smtClean="0"/>
              <a:t>hijo.</a:t>
            </a:r>
            <a:r>
              <a:rPr lang="en-US" sz="2800" dirty="0" smtClean="0"/>
              <a:t> </a:t>
            </a:r>
            <a:r>
              <a:rPr lang="es-MX" sz="2800" dirty="0"/>
              <a:t>Invítelos a pasar el rato cerca mientras hace las </a:t>
            </a:r>
            <a:r>
              <a:rPr lang="es-MX" sz="2800" dirty="0" smtClean="0"/>
              <a:t>tareas del hogar.</a:t>
            </a:r>
            <a:r>
              <a:rPr lang="en-US" sz="2800" dirty="0" smtClean="0"/>
              <a:t> ¡</a:t>
            </a:r>
            <a:r>
              <a:rPr lang="es-MX" sz="2800" dirty="0" smtClean="0"/>
              <a:t>Incluso </a:t>
            </a:r>
            <a:r>
              <a:rPr lang="es-MX" sz="2800" dirty="0"/>
              <a:t>si usted no está hablando, su adolescente se beneficia de su presencia y podría conducir a una mejor confianza o conversaciones </a:t>
            </a:r>
            <a:r>
              <a:rPr lang="es-MX" sz="2800" dirty="0" smtClean="0"/>
              <a:t>importantes</a:t>
            </a:r>
            <a:r>
              <a:rPr lang="en-US" sz="2800" dirty="0" smtClean="0"/>
              <a:t>!</a:t>
            </a:r>
            <a:endParaRPr lang="en-US" sz="2800" dirty="0"/>
          </a:p>
          <a:p>
            <a:pPr lvl="0"/>
            <a:r>
              <a:rPr lang="es-MX" sz="2800" dirty="0"/>
              <a:t>Monitoree el tiempo </a:t>
            </a:r>
            <a:r>
              <a:rPr lang="es-MX" sz="2800" dirty="0" smtClean="0"/>
              <a:t>de </a:t>
            </a:r>
            <a:r>
              <a:rPr lang="es-MX" sz="2800" dirty="0"/>
              <a:t>su </a:t>
            </a:r>
            <a:r>
              <a:rPr lang="es-MX" sz="2800" dirty="0" smtClean="0"/>
              <a:t>hijo adolescente frente a la pantalla</a:t>
            </a:r>
            <a:r>
              <a:rPr lang="es-MX" sz="2800" dirty="0"/>
              <a:t>. La electrónica debe </a:t>
            </a:r>
            <a:r>
              <a:rPr lang="es-MX" sz="2800" dirty="0" smtClean="0"/>
              <a:t>utilizarse </a:t>
            </a:r>
            <a:r>
              <a:rPr lang="es-MX" sz="2800" dirty="0"/>
              <a:t>principalmente para la </a:t>
            </a:r>
            <a:r>
              <a:rPr lang="es-MX" sz="2800" dirty="0" smtClean="0"/>
              <a:t>tarea.</a:t>
            </a:r>
            <a:r>
              <a:rPr lang="en-US" sz="2800" dirty="0" smtClean="0"/>
              <a:t> </a:t>
            </a:r>
            <a:r>
              <a:rPr lang="es-MX" sz="2800" dirty="0"/>
              <a:t>Anime a su hijo a no usar pantallas antes de acostarse, pueden reducir la calidad y la cantidad de </a:t>
            </a:r>
            <a:r>
              <a:rPr lang="es-MX" sz="2800" dirty="0" smtClean="0"/>
              <a:t>sueño.</a:t>
            </a:r>
            <a:endParaRPr lang="en-US" sz="2800" dirty="0"/>
          </a:p>
          <a:p>
            <a:pPr marL="0" indent="0">
              <a:buNone/>
            </a:pPr>
            <a:endParaRPr lang="en-US" dirty="0"/>
          </a:p>
        </p:txBody>
      </p:sp>
    </p:spTree>
    <p:extLst>
      <p:ext uri="{BB962C8B-B14F-4D97-AF65-F5344CB8AC3E}">
        <p14:creationId xmlns:p14="http://schemas.microsoft.com/office/powerpoint/2010/main" val="223771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7908925" cy="4600575"/>
          </a:xfrm>
        </p:spPr>
        <p:txBody>
          <a:bodyPr/>
          <a:lstStyle/>
          <a:p>
            <a:pPr lvl="0"/>
            <a:r>
              <a:rPr lang="es-MX" sz="2400" dirty="0" smtClean="0"/>
              <a:t>¡Asegúrese de que su adolescente duerma lo suficiente! Los adolescentes que logran de 8-9 horas de sueño son más probables de tener un humor positivo, tienen mejor desempeño en la escuela, y son más sanos en el largo plazo.</a:t>
            </a:r>
          </a:p>
          <a:p>
            <a:pPr lvl="0"/>
            <a:r>
              <a:rPr lang="es-MX" sz="2400" dirty="0" smtClean="0"/>
              <a:t>Participe en la escuela y las actividades de su adolescente tanto como sea posible (por ejemplo, la noche de regreso a la escuela, lea los correos electrónicos de la escuela / correo, etc.). Pregúntele a su hijo(a) sobre sus experiencias escolares y muéstreles que le importa, incluso si no siempre puede estar allí. Anímelos a ser voluntarios, tal vez incluso con CHAMACOS:)</a:t>
            </a:r>
            <a:r>
              <a:rPr lang="es-MX" sz="2400" b="1" dirty="0" smtClean="0"/>
              <a:t> </a:t>
            </a:r>
          </a:p>
          <a:p>
            <a:pPr marL="0" indent="0">
              <a:buNone/>
            </a:pPr>
            <a:endParaRPr lang="en-US" sz="2400" dirty="0"/>
          </a:p>
        </p:txBody>
      </p:sp>
    </p:spTree>
    <p:extLst>
      <p:ext uri="{BB962C8B-B14F-4D97-AF65-F5344CB8AC3E}">
        <p14:creationId xmlns:p14="http://schemas.microsoft.com/office/powerpoint/2010/main" val="522407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sz="4000" dirty="0" smtClean="0"/>
              <a:t>Discusión y Preguntas</a:t>
            </a:r>
            <a:endParaRPr lang="es-MX" sz="4000" dirty="0"/>
          </a:p>
        </p:txBody>
      </p:sp>
      <p:sp>
        <p:nvSpPr>
          <p:cNvPr id="3" name="Content Placeholder 2"/>
          <p:cNvSpPr>
            <a:spLocks noGrp="1"/>
          </p:cNvSpPr>
          <p:nvPr>
            <p:ph idx="1"/>
          </p:nvPr>
        </p:nvSpPr>
        <p:spPr/>
        <p:txBody>
          <a:bodyPr/>
          <a:lstStyle/>
          <a:p>
            <a:r>
              <a:rPr lang="es-MX" sz="3600" dirty="0" smtClean="0"/>
              <a:t>Rol en la comunidad</a:t>
            </a:r>
          </a:p>
          <a:p>
            <a:r>
              <a:rPr lang="es-MX" sz="3600" dirty="0" smtClean="0"/>
              <a:t>Preguntas</a:t>
            </a:r>
          </a:p>
          <a:p>
            <a:endParaRPr lang="en-US" dirty="0">
              <a:latin typeface="Calibri" panose="020F0502020204030204" pitchFamily="34" charset="0"/>
            </a:endParaRPr>
          </a:p>
        </p:txBody>
      </p:sp>
    </p:spTree>
    <p:extLst>
      <p:ext uri="{BB962C8B-B14F-4D97-AF65-F5344CB8AC3E}">
        <p14:creationId xmlns:p14="http://schemas.microsoft.com/office/powerpoint/2010/main" val="81822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353340"/>
            <a:ext cx="8153400" cy="3231654"/>
          </a:xfrm>
          <a:prstGeom prst="rect">
            <a:avLst/>
          </a:prstGeom>
        </p:spPr>
        <p:txBody>
          <a:bodyPr wrap="square">
            <a:spAutoFit/>
          </a:bodyPr>
          <a:lstStyle/>
          <a:p>
            <a:pPr marL="342900" indent="-342900">
              <a:buFont typeface="Arial" panose="020B0604020202020204" pitchFamily="34" charset="0"/>
              <a:buChar char="•"/>
            </a:pPr>
            <a:r>
              <a:rPr lang="en-US" sz="3200" dirty="0" err="1" smtClean="0">
                <a:latin typeface="Calibri" panose="020F0502020204030204" pitchFamily="34" charset="0"/>
              </a:rPr>
              <a:t>Denos</a:t>
            </a:r>
            <a:r>
              <a:rPr lang="en-US" sz="3200" dirty="0" smtClean="0">
                <a:latin typeface="Calibri" panose="020F0502020204030204" pitchFamily="34" charset="0"/>
              </a:rPr>
              <a:t> un “Like</a:t>
            </a:r>
            <a:r>
              <a:rPr lang="en-US" sz="3200" dirty="0">
                <a:latin typeface="Calibri" panose="020F0502020204030204" pitchFamily="34" charset="0"/>
              </a:rPr>
              <a:t>” </a:t>
            </a:r>
            <a:r>
              <a:rPr lang="en-US" sz="3200" dirty="0" smtClean="0">
                <a:latin typeface="Calibri" panose="020F0502020204030204" pitchFamily="34" charset="0"/>
              </a:rPr>
              <a:t>y un </a:t>
            </a:r>
            <a:r>
              <a:rPr lang="en-US" sz="3200" dirty="0">
                <a:latin typeface="Calibri" panose="020F0502020204030204" pitchFamily="34" charset="0"/>
              </a:rPr>
              <a:t>“follow” </a:t>
            </a:r>
            <a:r>
              <a:rPr lang="en-US" sz="3200" dirty="0" smtClean="0">
                <a:latin typeface="Calibri" panose="020F0502020204030204" pitchFamily="34" charset="0"/>
              </a:rPr>
              <a:t>¡P</a:t>
            </a:r>
            <a:r>
              <a:rPr lang="es-MX" sz="3200" dirty="0" smtClean="0">
                <a:latin typeface="Calibri" panose="020F0502020204030204" pitchFamily="34" charset="0"/>
              </a:rPr>
              <a:t>ara </a:t>
            </a:r>
            <a:r>
              <a:rPr lang="es-MX" sz="3200" dirty="0">
                <a:latin typeface="Calibri" panose="020F0502020204030204" pitchFamily="34" charset="0"/>
              </a:rPr>
              <a:t>conocer las últimas noticias de CHAMACOS y para enviarnos un mensaje privado sin cargos telefónicos</a:t>
            </a:r>
            <a:r>
              <a:rPr lang="es-MX" sz="3200" dirty="0" smtClean="0">
                <a:latin typeface="Calibri" panose="020F0502020204030204" pitchFamily="34" charset="0"/>
              </a:rPr>
              <a:t>! </a:t>
            </a:r>
            <a:r>
              <a:rPr lang="en-US" sz="3200" dirty="0" smtClean="0">
                <a:latin typeface="Calibri" panose="020F0502020204030204" pitchFamily="34" charset="0"/>
              </a:rPr>
              <a:t>  </a:t>
            </a:r>
          </a:p>
          <a:p>
            <a:endParaRPr lang="en-US" sz="1200" b="1" dirty="0">
              <a:latin typeface="Calibri" panose="020F0502020204030204" pitchFamily="34" charset="0"/>
            </a:endParaRPr>
          </a:p>
          <a:p>
            <a:pPr lvl="2"/>
            <a:r>
              <a:rPr lang="en-US" sz="3200" b="1" dirty="0" smtClean="0">
                <a:latin typeface="Calibri" panose="020F0502020204030204" pitchFamily="34" charset="0"/>
                <a:hlinkClick r:id="rId2"/>
              </a:rPr>
              <a:t>www.facebook.com/CHAMACOS.CERCH</a:t>
            </a:r>
            <a:r>
              <a:rPr lang="en-US" sz="3200" dirty="0" smtClean="0">
                <a:latin typeface="Calibri" panose="020F0502020204030204" pitchFamily="34" charset="0"/>
                <a:hlinkClick r:id="rId2"/>
              </a:rPr>
              <a:t>/</a:t>
            </a:r>
            <a:endParaRPr lang="en-US" sz="3200" dirty="0" smtClean="0">
              <a:latin typeface="Calibri" panose="020F0502020204030204" pitchFamily="34" charset="0"/>
            </a:endParaRPr>
          </a:p>
          <a:p>
            <a:pPr lvl="2"/>
            <a:r>
              <a:rPr lang="en-US" sz="3200" dirty="0" smtClean="0">
                <a:latin typeface="Calibri" panose="020F0502020204030204" pitchFamily="34" charset="0"/>
              </a:rPr>
              <a:t>(@CHAMACOS.CERCH)</a:t>
            </a:r>
            <a:endParaRPr lang="en-US" sz="3200" dirty="0">
              <a:latin typeface="Calibri" panose="020F0502020204030204" pitchFamily="34" charset="0"/>
            </a:endParaRPr>
          </a:p>
        </p:txBody>
      </p:sp>
      <p:sp>
        <p:nvSpPr>
          <p:cNvPr id="4" name="TextBox 3"/>
          <p:cNvSpPr txBox="1"/>
          <p:nvPr/>
        </p:nvSpPr>
        <p:spPr>
          <a:xfrm>
            <a:off x="838200" y="426898"/>
            <a:ext cx="7543800" cy="769441"/>
          </a:xfrm>
          <a:prstGeom prst="rect">
            <a:avLst/>
          </a:prstGeom>
          <a:noFill/>
        </p:spPr>
        <p:txBody>
          <a:bodyPr wrap="square" rtlCol="0">
            <a:spAutoFit/>
          </a:bodyPr>
          <a:lstStyle/>
          <a:p>
            <a:pPr algn="ctr"/>
            <a:r>
              <a:rPr lang="es-MX" sz="4400" b="1" dirty="0" smtClean="0">
                <a:latin typeface="Calibri" panose="020F0502020204030204" pitchFamily="34" charset="0"/>
              </a:rPr>
              <a:t>¡CHAMACOS está en Facebook!</a:t>
            </a:r>
            <a:endParaRPr lang="es-MX" sz="4400" dirty="0">
              <a:latin typeface="Calibri" panose="020F0502020204030204" pitchFamily="34" charset="0"/>
            </a:endParaRPr>
          </a:p>
        </p:txBody>
      </p:sp>
    </p:spTree>
    <p:extLst>
      <p:ext uri="{BB962C8B-B14F-4D97-AF65-F5344CB8AC3E}">
        <p14:creationId xmlns:p14="http://schemas.microsoft.com/office/powerpoint/2010/main" val="62703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es_Nolan\Desktop\Full Group 2_Logo cop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34" b="18388"/>
          <a:stretch/>
        </p:blipFill>
        <p:spPr bwMode="auto">
          <a:xfrm>
            <a:off x="546652" y="66261"/>
            <a:ext cx="8001000" cy="5622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5562600"/>
            <a:ext cx="6858000" cy="923330"/>
          </a:xfrm>
          <a:prstGeom prst="rect">
            <a:avLst/>
          </a:prstGeom>
          <a:noFill/>
        </p:spPr>
        <p:txBody>
          <a:bodyPr wrap="square" rtlCol="0">
            <a:spAutoFit/>
          </a:bodyPr>
          <a:lstStyle/>
          <a:p>
            <a:pPr algn="ctr"/>
            <a:r>
              <a:rPr lang="en-US" sz="5400" b="1" dirty="0" smtClean="0">
                <a:latin typeface="Calibri" panose="020F0502020204030204" pitchFamily="34" charset="0"/>
                <a:cs typeface="Times New Roman" panose="02020603050405020304" pitchFamily="18" charset="0"/>
              </a:rPr>
              <a:t>¡Gracias! </a:t>
            </a:r>
            <a:endParaRPr lang="en-US" sz="5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00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9040" y="5628640"/>
            <a:ext cx="1574800" cy="1005840"/>
          </a:xfrm>
          <a:prstGeom prst="rect">
            <a:avLst/>
          </a:prstGeom>
          <a:solidFill>
            <a:schemeClr val="bg1"/>
          </a:solidFill>
          <a:ln>
            <a:solidFill>
              <a:schemeClr val="bg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152400" y="1270000"/>
            <a:ext cx="8991600" cy="396240"/>
          </a:xfrm>
          <a:prstGeom prst="rect">
            <a:avLst/>
          </a:prstGeom>
          <a:solidFill>
            <a:schemeClr val="bg1"/>
          </a:solidFill>
          <a:ln>
            <a:solidFill>
              <a:schemeClr val="bg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3893" name="TextBox 10"/>
          <p:cNvSpPr txBox="1">
            <a:spLocks noChangeArrowheads="1"/>
          </p:cNvSpPr>
          <p:nvPr/>
        </p:nvSpPr>
        <p:spPr bwMode="auto">
          <a:xfrm>
            <a:off x="990600" y="1981200"/>
            <a:ext cx="3124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r>
              <a:rPr lang="es-MX" altLang="en-US" sz="3200" i="1" dirty="0" smtClean="0">
                <a:latin typeface="Calibri" panose="020F0502020204030204" pitchFamily="34" charset="0"/>
              </a:rPr>
              <a:t>¡Agradecimiento muy especial a las familias que participan!</a:t>
            </a:r>
            <a:endParaRPr lang="es-MX" altLang="en-US" sz="3200" i="1" dirty="0">
              <a:latin typeface="Calibri" panose="020F0502020204030204" pitchFamily="34" charset="0"/>
            </a:endParaRPr>
          </a:p>
        </p:txBody>
      </p:sp>
      <p:sp>
        <p:nvSpPr>
          <p:cNvPr id="293894" name="TextBox 3"/>
          <p:cNvSpPr txBox="1">
            <a:spLocks noChangeArrowheads="1"/>
          </p:cNvSpPr>
          <p:nvPr/>
        </p:nvSpPr>
        <p:spPr bwMode="auto">
          <a:xfrm>
            <a:off x="7192963" y="6130925"/>
            <a:ext cx="166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algn="r" eaLnBrk="1" hangingPunct="1"/>
            <a:r>
              <a:rPr lang="en-US" altLang="en-US" sz="1200" b="1">
                <a:solidFill>
                  <a:schemeClr val="bg1"/>
                </a:solidFill>
              </a:rPr>
              <a:t>CHAMACOS Photo</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 contrast="-9000"/>
                    </a14:imgEffect>
                  </a14:imgLayer>
                </a14:imgProps>
              </a:ext>
              <a:ext uri="{28A0092B-C50C-407E-A947-70E740481C1C}">
                <a14:useLocalDpi xmlns:a14="http://schemas.microsoft.com/office/drawing/2010/main" val="0"/>
              </a:ext>
            </a:extLst>
          </a:blip>
          <a:stretch>
            <a:fillRect/>
          </a:stretch>
        </p:blipFill>
        <p:spPr>
          <a:xfrm>
            <a:off x="4456926" y="753559"/>
            <a:ext cx="3889514" cy="5324799"/>
          </a:xfrm>
          <a:prstGeom prst="rect">
            <a:avLst/>
          </a:prstGeom>
        </p:spPr>
      </p:pic>
    </p:spTree>
    <p:extLst>
      <p:ext uri="{BB962C8B-B14F-4D97-AF65-F5344CB8AC3E}">
        <p14:creationId xmlns:p14="http://schemas.microsoft.com/office/powerpoint/2010/main" val="798186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idx="4294967295"/>
          </p:nvPr>
        </p:nvSpPr>
        <p:spPr>
          <a:xfrm>
            <a:off x="1062038" y="314325"/>
            <a:ext cx="7015162" cy="914400"/>
          </a:xfrm>
        </p:spPr>
        <p:txBody>
          <a:bodyPr/>
          <a:lstStyle/>
          <a:p>
            <a:r>
              <a:rPr lang="es-MX" altLang="en-US" sz="4000" b="1" dirty="0" smtClean="0">
                <a:latin typeface="Calibri" pitchFamily="34" charset="0"/>
              </a:rPr>
              <a:t>Financiadores de CHAMACOS</a:t>
            </a:r>
          </a:p>
        </p:txBody>
      </p:sp>
      <p:pic>
        <p:nvPicPr>
          <p:cNvPr id="291843"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1784350"/>
            <a:ext cx="22288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4"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2022475"/>
            <a:ext cx="402113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5" name="Picture 8" descr="California Breast Cancer Research P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3476655"/>
            <a:ext cx="1579562"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57800" y="3276600"/>
            <a:ext cx="3429000" cy="400110"/>
          </a:xfrm>
          <a:prstGeom prst="rect">
            <a:avLst/>
          </a:prstGeom>
          <a:noFill/>
        </p:spPr>
        <p:txBody>
          <a:bodyPr wrap="square" rtlCol="0">
            <a:spAutoFit/>
          </a:bodyPr>
          <a:lstStyle/>
          <a:p>
            <a:pPr algn="ctr"/>
            <a:r>
              <a:rPr lang="es-MX" sz="1000" b="1" dirty="0"/>
              <a:t>Instituto Nacional de Ciencias de la Salud Ambiental.</a:t>
            </a:r>
          </a:p>
        </p:txBody>
      </p:sp>
      <p:sp>
        <p:nvSpPr>
          <p:cNvPr id="3" name="TextBox 2"/>
          <p:cNvSpPr txBox="1"/>
          <p:nvPr/>
        </p:nvSpPr>
        <p:spPr>
          <a:xfrm>
            <a:off x="914400" y="4038600"/>
            <a:ext cx="2819400" cy="646331"/>
          </a:xfrm>
          <a:prstGeom prst="rect">
            <a:avLst/>
          </a:prstGeom>
          <a:noFill/>
        </p:spPr>
        <p:txBody>
          <a:bodyPr wrap="square" rtlCol="0">
            <a:spAutoFit/>
          </a:bodyPr>
          <a:lstStyle/>
          <a:p>
            <a:pPr algn="ctr"/>
            <a:r>
              <a:rPr lang="es-MX" sz="1200" b="1" dirty="0" smtClean="0"/>
              <a:t>Agencia de Protección Ambiental de </a:t>
            </a:r>
          </a:p>
          <a:p>
            <a:pPr algn="ctr"/>
            <a:r>
              <a:rPr lang="es-MX" sz="1200" b="1" dirty="0" smtClean="0"/>
              <a:t>Estados Unidos</a:t>
            </a:r>
            <a:endParaRPr lang="es-MX" sz="1200" b="1" dirty="0"/>
          </a:p>
        </p:txBody>
      </p:sp>
      <p:sp>
        <p:nvSpPr>
          <p:cNvPr id="4" name="TextBox 3"/>
          <p:cNvSpPr txBox="1"/>
          <p:nvPr/>
        </p:nvSpPr>
        <p:spPr>
          <a:xfrm>
            <a:off x="2590800" y="6035705"/>
            <a:ext cx="4114800" cy="276999"/>
          </a:xfrm>
          <a:prstGeom prst="rect">
            <a:avLst/>
          </a:prstGeom>
          <a:noFill/>
        </p:spPr>
        <p:txBody>
          <a:bodyPr wrap="square" rtlCol="0">
            <a:spAutoFit/>
          </a:bodyPr>
          <a:lstStyle/>
          <a:p>
            <a:pPr algn="ctr"/>
            <a:r>
              <a:rPr lang="es-MX" sz="1200" b="1" dirty="0" smtClean="0"/>
              <a:t>Programa de Investigación del Cáncer de Mama</a:t>
            </a:r>
            <a:endParaRPr lang="es-MX" sz="1200" b="1" dirty="0"/>
          </a:p>
        </p:txBody>
      </p:sp>
    </p:spTree>
    <p:extLst>
      <p:ext uri="{BB962C8B-B14F-4D97-AF65-F5344CB8AC3E}">
        <p14:creationId xmlns:p14="http://schemas.microsoft.com/office/powerpoint/2010/main" val="1697856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8985250" cy="2209800"/>
          </a:xfrm>
        </p:spPr>
        <p:txBody>
          <a:bodyPr>
            <a:normAutofit/>
          </a:bodyPr>
          <a:lstStyle/>
          <a:p>
            <a:pPr marL="0" lvl="4" indent="0" algn="ctr">
              <a:buNone/>
            </a:pPr>
            <a:r>
              <a:rPr lang="es-MX" sz="4700" b="1" dirty="0" smtClean="0">
                <a:latin typeface="Calibri" panose="020F0502020204030204" pitchFamily="34" charset="0"/>
              </a:rPr>
              <a:t>El uso </a:t>
            </a:r>
            <a:r>
              <a:rPr lang="es-MX" sz="4700" b="1" dirty="0">
                <a:latin typeface="Calibri" panose="020F0502020204030204" pitchFamily="34" charset="0"/>
              </a:rPr>
              <a:t>de </a:t>
            </a:r>
            <a:r>
              <a:rPr lang="es-MX" sz="4700" b="1" dirty="0" smtClean="0">
                <a:latin typeface="Calibri" panose="020F0502020204030204" pitchFamily="34" charset="0"/>
              </a:rPr>
              <a:t>pesticidas </a:t>
            </a:r>
            <a:r>
              <a:rPr lang="es-MX" sz="4700" b="1" dirty="0">
                <a:latin typeface="Calibri" panose="020F0502020204030204" pitchFamily="34" charset="0"/>
              </a:rPr>
              <a:t>y </a:t>
            </a:r>
            <a:r>
              <a:rPr lang="es-MX" sz="4700" b="1" dirty="0" smtClean="0">
                <a:latin typeface="Calibri" panose="020F0502020204030204" pitchFamily="34" charset="0"/>
              </a:rPr>
              <a:t>el desarrollo del niño:</a:t>
            </a:r>
            <a:endParaRPr lang="en-US" sz="4700" b="1" dirty="0" smtClean="0">
              <a:solidFill>
                <a:schemeClr val="tx1"/>
              </a:solidFill>
              <a:latin typeface="Calibri" panose="020F0502020204030204" pitchFamily="34" charset="0"/>
            </a:endParaRPr>
          </a:p>
          <a:p>
            <a:pPr marL="0" lvl="4" indent="0" algn="ctr">
              <a:buNone/>
            </a:pPr>
            <a:endParaRPr lang="en-US" sz="5800" b="1" dirty="0">
              <a:latin typeface="Calibri" panose="020F0502020204030204" pitchFamily="34" charset="0"/>
            </a:endParaRPr>
          </a:p>
        </p:txBody>
      </p:sp>
      <p:sp>
        <p:nvSpPr>
          <p:cNvPr id="2" name="TextBox 1"/>
          <p:cNvSpPr txBox="1"/>
          <p:nvPr/>
        </p:nvSpPr>
        <p:spPr>
          <a:xfrm>
            <a:off x="304800" y="2667000"/>
            <a:ext cx="8534400" cy="2831544"/>
          </a:xfrm>
          <a:prstGeom prst="rect">
            <a:avLst/>
          </a:prstGeom>
          <a:noFill/>
        </p:spPr>
        <p:txBody>
          <a:bodyPr wrap="square" rtlCol="0">
            <a:spAutoFit/>
          </a:bodyPr>
          <a:lstStyle/>
          <a:p>
            <a:pPr marL="0" lvl="4" algn="ctr"/>
            <a:r>
              <a:rPr lang="es-MX" sz="3200" dirty="0">
                <a:latin typeface="Calibri" panose="020F0502020204030204" pitchFamily="34" charset="0"/>
              </a:rPr>
              <a:t>La mayor parte de nuestro trabajo hoy es sobre un grupo de pesticidas conocidos como organofosforados</a:t>
            </a:r>
            <a:r>
              <a:rPr lang="es-MX" sz="3200" dirty="0" smtClean="0">
                <a:latin typeface="Calibri" panose="020F0502020204030204" pitchFamily="34" charset="0"/>
              </a:rPr>
              <a:t>, con frecuencia llamados "OPs".</a:t>
            </a:r>
            <a:r>
              <a:rPr lang="en-US" sz="3200" dirty="0" smtClean="0">
                <a:latin typeface="Calibri" panose="020F0502020204030204" pitchFamily="34" charset="0"/>
              </a:rPr>
              <a:t> </a:t>
            </a:r>
            <a:r>
              <a:rPr lang="es-MX" sz="3200" dirty="0">
                <a:latin typeface="Calibri" panose="020F0502020204030204" pitchFamily="34" charset="0"/>
              </a:rPr>
              <a:t>Estudiamos estos pesticidas porque pueden afectar a niños en vías de </a:t>
            </a:r>
            <a:r>
              <a:rPr lang="es-MX" sz="3200" dirty="0" smtClean="0">
                <a:latin typeface="Calibri" panose="020F0502020204030204" pitchFamily="34" charset="0"/>
              </a:rPr>
              <a:t>desarrollo.</a:t>
            </a:r>
            <a:endParaRPr lang="en-US" sz="3200" dirty="0">
              <a:latin typeface="Calibri" panose="020F0502020204030204" pitchFamily="34" charset="0"/>
            </a:endParaRPr>
          </a:p>
          <a:p>
            <a:endParaRPr lang="en-US" dirty="0"/>
          </a:p>
        </p:txBody>
      </p:sp>
    </p:spTree>
    <p:extLst>
      <p:ext uri="{BB962C8B-B14F-4D97-AF65-F5344CB8AC3E}">
        <p14:creationId xmlns:p14="http://schemas.microsoft.com/office/powerpoint/2010/main" val="2418899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70028"/>
            <a:ext cx="7696200" cy="1323439"/>
          </a:xfrm>
          <a:prstGeom prst="rect">
            <a:avLst/>
          </a:prstGeom>
          <a:noFill/>
        </p:spPr>
        <p:txBody>
          <a:bodyPr wrap="square" rtlCol="0">
            <a:spAutoFit/>
          </a:bodyPr>
          <a:lstStyle/>
          <a:p>
            <a:r>
              <a:rPr lang="es-MX" sz="4000" b="1" dirty="0" smtClean="0">
                <a:latin typeface="Calibri" panose="020F0502020204030204" pitchFamily="34" charset="0"/>
              </a:rPr>
              <a:t>¡Agradecimiento especial a Mike’s Bikes ! </a:t>
            </a:r>
            <a:endParaRPr lang="es-MX" sz="4000" b="1" dirty="0">
              <a:latin typeface="Calibri" panose="020F0502020204030204" pitchFamily="34" charset="0"/>
            </a:endParaRPr>
          </a:p>
        </p:txBody>
      </p:sp>
      <p:sp>
        <p:nvSpPr>
          <p:cNvPr id="3" name="TextBox 2"/>
          <p:cNvSpPr txBox="1"/>
          <p:nvPr/>
        </p:nvSpPr>
        <p:spPr>
          <a:xfrm>
            <a:off x="228600" y="1593467"/>
            <a:ext cx="8534400" cy="2554545"/>
          </a:xfrm>
          <a:prstGeom prst="rect">
            <a:avLst/>
          </a:prstGeom>
          <a:noFill/>
        </p:spPr>
        <p:txBody>
          <a:bodyPr wrap="square" rtlCol="0">
            <a:spAutoFit/>
          </a:bodyPr>
          <a:lstStyle/>
          <a:p>
            <a:r>
              <a:rPr lang="en-US" sz="3200" dirty="0" smtClean="0">
                <a:latin typeface="Calibri" panose="020F0502020204030204" pitchFamily="34" charset="0"/>
              </a:rPr>
              <a:t>Sam Salzeider, gerente de Mike’s Bikes, Berkeley, ¡</a:t>
            </a:r>
            <a:r>
              <a:rPr lang="es-MX" sz="3200" dirty="0" smtClean="0">
                <a:latin typeface="Calibri" panose="020F0502020204030204" pitchFamily="34" charset="0"/>
              </a:rPr>
              <a:t>Escucho </a:t>
            </a:r>
            <a:r>
              <a:rPr lang="es-MX" sz="3200" dirty="0">
                <a:latin typeface="Calibri" panose="020F0502020204030204" pitchFamily="34" charset="0"/>
              </a:rPr>
              <a:t>sobre el trabajo importante que hacemos e inmediatamente </a:t>
            </a:r>
            <a:r>
              <a:rPr lang="es-MX" sz="3200" dirty="0" smtClean="0">
                <a:latin typeface="Calibri" panose="020F0502020204030204" pitchFamily="34" charset="0"/>
              </a:rPr>
              <a:t>ofreció </a:t>
            </a:r>
            <a:r>
              <a:rPr lang="es-MX" sz="3200" dirty="0">
                <a:latin typeface="Calibri" panose="020F0502020204030204" pitchFamily="34" charset="0"/>
              </a:rPr>
              <a:t>donar un casco y una bicicleta con un gran descuento para nuestra </a:t>
            </a:r>
            <a:r>
              <a:rPr lang="es-MX" sz="3200" dirty="0" smtClean="0">
                <a:latin typeface="Calibri" panose="020F0502020204030204" pitchFamily="34" charset="0"/>
              </a:rPr>
              <a:t>rifa!</a:t>
            </a:r>
            <a:r>
              <a:rPr lang="en-US" sz="3200" dirty="0" smtClean="0">
                <a:latin typeface="Calibri" panose="020F0502020204030204" pitchFamily="34" charset="0"/>
              </a:rPr>
              <a:t> </a:t>
            </a:r>
            <a:endParaRPr lang="en-US" sz="3200" dirty="0">
              <a:latin typeface="Calibri" panose="020F050202020403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061"/>
          <a:stretch/>
        </p:blipFill>
        <p:spPr>
          <a:xfrm>
            <a:off x="4510241" y="3975478"/>
            <a:ext cx="4591050" cy="25892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038600"/>
            <a:ext cx="4868204" cy="718795"/>
          </a:xfrm>
          <a:prstGeom prst="rect">
            <a:avLst/>
          </a:prstGeom>
        </p:spPr>
      </p:pic>
    </p:spTree>
    <p:extLst>
      <p:ext uri="{BB962C8B-B14F-4D97-AF65-F5344CB8AC3E}">
        <p14:creationId xmlns:p14="http://schemas.microsoft.com/office/powerpoint/2010/main" val="1240786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15400" cy="1200329"/>
          </a:xfrm>
          <a:prstGeom prst="rect">
            <a:avLst/>
          </a:prstGeom>
        </p:spPr>
        <p:txBody>
          <a:bodyPr wrap="square">
            <a:spAutoFit/>
          </a:bodyPr>
          <a:lstStyle/>
          <a:p>
            <a:pPr algn="ctr"/>
            <a:r>
              <a:rPr lang="es-MX" sz="3600" b="1" dirty="0" smtClean="0">
                <a:latin typeface="Calibri" panose="020F0502020204030204" pitchFamily="34" charset="0"/>
              </a:rPr>
              <a:t>¡Y agradecimiento </a:t>
            </a:r>
            <a:r>
              <a:rPr lang="es-MX" sz="3600" b="1" dirty="0">
                <a:latin typeface="Calibri" panose="020F0502020204030204" pitchFamily="34" charset="0"/>
              </a:rPr>
              <a:t>especial </a:t>
            </a:r>
            <a:r>
              <a:rPr lang="es-MX" sz="3600" b="1" smtClean="0">
                <a:latin typeface="Calibri" panose="020F0502020204030204" pitchFamily="34" charset="0"/>
              </a:rPr>
              <a:t>a </a:t>
            </a:r>
          </a:p>
          <a:p>
            <a:pPr algn="ctr"/>
            <a:r>
              <a:rPr lang="es-MX" sz="3600" b="1" dirty="0" smtClean="0">
                <a:latin typeface="Calibri" panose="020F0502020204030204" pitchFamily="34" charset="0"/>
              </a:rPr>
              <a:t>Principal Gabriel Ramirez !</a:t>
            </a:r>
            <a:endParaRPr lang="en-US" sz="3600" dirty="0"/>
          </a:p>
        </p:txBody>
      </p:sp>
      <p:sp>
        <p:nvSpPr>
          <p:cNvPr id="3" name="TextBox 2"/>
          <p:cNvSpPr txBox="1"/>
          <p:nvPr/>
        </p:nvSpPr>
        <p:spPr>
          <a:xfrm>
            <a:off x="457200" y="1828800"/>
            <a:ext cx="7543800" cy="3108543"/>
          </a:xfrm>
          <a:prstGeom prst="rect">
            <a:avLst/>
          </a:prstGeom>
          <a:noFill/>
        </p:spPr>
        <p:txBody>
          <a:bodyPr wrap="square" rtlCol="0">
            <a:spAutoFit/>
          </a:bodyPr>
          <a:lstStyle/>
          <a:p>
            <a:r>
              <a:rPr lang="en-US" sz="2800" dirty="0" smtClean="0"/>
              <a:t>Special thanks to Principal Gabriel Ramirez who made this space and all these resources available to us free of charge.</a:t>
            </a:r>
          </a:p>
          <a:p>
            <a:endParaRPr lang="en-US" sz="2800" dirty="0"/>
          </a:p>
          <a:p>
            <a:r>
              <a:rPr lang="en-US" sz="2800" dirty="0" smtClean="0"/>
              <a:t>He has been a long time supporter of CHAMACOS who has helped facilitate the work we do! </a:t>
            </a:r>
            <a:endParaRPr lang="en-US" sz="2800" dirty="0"/>
          </a:p>
        </p:txBody>
      </p:sp>
    </p:spTree>
    <p:extLst>
      <p:ext uri="{BB962C8B-B14F-4D97-AF65-F5344CB8AC3E}">
        <p14:creationId xmlns:p14="http://schemas.microsoft.com/office/powerpoint/2010/main" val="817762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5200"/>
            <a:ext cx="8229600" cy="838200"/>
          </a:xfrm>
        </p:spPr>
        <p:txBody>
          <a:bodyPr/>
          <a:lstStyle/>
          <a:p>
            <a:r>
              <a:rPr lang="es-MX" sz="2400" b="1" dirty="0" smtClean="0">
                <a:latin typeface="Calibri" panose="020F0502020204030204" pitchFamily="34" charset="0"/>
              </a:rPr>
              <a:t>Página del sitio web de CHAMACOS:</a:t>
            </a:r>
            <a:br>
              <a:rPr lang="es-MX" sz="2400" b="1" dirty="0" smtClean="0">
                <a:latin typeface="Calibri" panose="020F0502020204030204" pitchFamily="34" charset="0"/>
              </a:rPr>
            </a:br>
            <a:r>
              <a:rPr lang="en-US" sz="2400" b="1" dirty="0" smtClean="0">
                <a:latin typeface="Calibri" panose="020F0502020204030204" pitchFamily="34" charset="0"/>
                <a:hlinkClick r:id="rId2"/>
              </a:rPr>
              <a:t> </a:t>
            </a:r>
            <a:r>
              <a:rPr lang="en-US" sz="2400" dirty="0">
                <a:latin typeface="Calibri" panose="020F0502020204030204" pitchFamily="34" charset="0"/>
                <a:hlinkClick r:id="rId2"/>
              </a:rPr>
              <a:t>http://</a:t>
            </a:r>
            <a:r>
              <a:rPr lang="en-US" sz="2400" dirty="0" smtClean="0">
                <a:latin typeface="Calibri" panose="020F0502020204030204" pitchFamily="34" charset="0"/>
                <a:hlinkClick r:id="rId2"/>
              </a:rPr>
              <a:t>cerch.berkeley.edu/research-programs/chamacos-study</a:t>
            </a:r>
            <a:r>
              <a:rPr lang="en-US" sz="2400" dirty="0">
                <a:latin typeface="Calibri" panose="020F0502020204030204" pitchFamily="34" charset="0"/>
              </a:rPr>
              <a:t/>
            </a:r>
            <a:br>
              <a:rPr lang="en-US" sz="2400" dirty="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a:latin typeface="Calibri" panose="020F0502020204030204" pitchFamily="34" charset="0"/>
              </a:rPr>
              <a:t/>
            </a:r>
            <a:br>
              <a:rPr lang="en-US" sz="2400" dirty="0">
                <a:latin typeface="Calibri" panose="020F0502020204030204" pitchFamily="34" charset="0"/>
              </a:rPr>
            </a:br>
            <a:r>
              <a:rPr lang="es-MX" sz="2400" b="1" dirty="0" smtClean="0"/>
              <a:t>Página de Facebook CHAMACOS: </a:t>
            </a:r>
            <a:r>
              <a:rPr lang="en-US" sz="2400" dirty="0" smtClean="0">
                <a:latin typeface="Calibri" panose="020F0502020204030204" pitchFamily="34" charset="0"/>
                <a:hlinkClick r:id="rId3"/>
              </a:rPr>
              <a:t>https</a:t>
            </a:r>
            <a:r>
              <a:rPr lang="en-US" sz="2400" dirty="0">
                <a:latin typeface="Calibri" panose="020F0502020204030204" pitchFamily="34" charset="0"/>
                <a:hlinkClick r:id="rId3"/>
              </a:rPr>
              <a:t>://www.facebook.com/CHAMACOS.CERCH/</a:t>
            </a:r>
            <a:r>
              <a:rPr lang="en-US" sz="2400" dirty="0">
                <a:latin typeface="Calibri" panose="020F0502020204030204" pitchFamily="34" charset="0"/>
              </a:rPr>
              <a:t/>
            </a:r>
            <a:br>
              <a:rPr lang="en-US" sz="2400" dirty="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s-MX" sz="2400" b="1" dirty="0" smtClean="0"/>
              <a:t>Inscripción al boletín electrónico: </a:t>
            </a:r>
            <a:br>
              <a:rPr lang="es-MX" sz="2400" b="1" dirty="0" smtClean="0"/>
            </a:br>
            <a:r>
              <a:rPr lang="en-US" sz="2400" dirty="0" smtClean="0">
                <a:latin typeface="Calibri" panose="020F0502020204030204" pitchFamily="34" charset="0"/>
                <a:hlinkClick r:id="rId4"/>
              </a:rPr>
              <a:t>http</a:t>
            </a:r>
            <a:r>
              <a:rPr lang="en-US" sz="2400" dirty="0">
                <a:latin typeface="Calibri" panose="020F0502020204030204" pitchFamily="34" charset="0"/>
                <a:hlinkClick r:id="rId4"/>
              </a:rPr>
              <a:t>://oi.vresp.com/?fid=cee399448a</a:t>
            </a:r>
            <a:r>
              <a:rPr lang="en-US" sz="2400" dirty="0">
                <a:latin typeface="Calibri" panose="020F0502020204030204" pitchFamily="34" charset="0"/>
              </a:rPr>
              <a:t/>
            </a:r>
            <a:br>
              <a:rPr lang="en-US" sz="2400" dirty="0">
                <a:latin typeface="Calibri" panose="020F0502020204030204" pitchFamily="34" charset="0"/>
              </a:rPr>
            </a:br>
            <a:endParaRPr lang="en-US" sz="2400" dirty="0">
              <a:solidFill>
                <a:schemeClr val="tx1"/>
              </a:solidFill>
              <a:latin typeface="Calibri" panose="020F0502020204030204" pitchFamily="34" charset="0"/>
            </a:endParaRPr>
          </a:p>
        </p:txBody>
      </p:sp>
      <p:sp>
        <p:nvSpPr>
          <p:cNvPr id="3" name="TextBox 2"/>
          <p:cNvSpPr txBox="1"/>
          <p:nvPr/>
        </p:nvSpPr>
        <p:spPr>
          <a:xfrm>
            <a:off x="381000" y="533400"/>
            <a:ext cx="8458200" cy="707886"/>
          </a:xfrm>
          <a:prstGeom prst="rect">
            <a:avLst/>
          </a:prstGeom>
          <a:noFill/>
        </p:spPr>
        <p:txBody>
          <a:bodyPr wrap="square" rtlCol="0">
            <a:spAutoFit/>
          </a:bodyPr>
          <a:lstStyle/>
          <a:p>
            <a:pPr algn="ctr"/>
            <a:r>
              <a:rPr lang="es-MX" sz="4000" b="1" dirty="0" smtClean="0">
                <a:latin typeface="Calibri" panose="020F0502020204030204" pitchFamily="34" charset="0"/>
              </a:rPr>
              <a:t>Más resultados y recursos:</a:t>
            </a:r>
            <a:endParaRPr lang="es-MX" sz="4000" dirty="0">
              <a:latin typeface="Calibri" panose="020F0502020204030204" pitchFamily="34" charset="0"/>
            </a:endParaRPr>
          </a:p>
        </p:txBody>
      </p:sp>
    </p:spTree>
    <p:extLst>
      <p:ext uri="{BB962C8B-B14F-4D97-AF65-F5344CB8AC3E}">
        <p14:creationId xmlns:p14="http://schemas.microsoft.com/office/powerpoint/2010/main" val="388356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110000"/>
                    </a14:imgEffect>
                  </a14:imgLayer>
                </a14:imgProps>
              </a:ext>
              <a:ext uri="{28A0092B-C50C-407E-A947-70E740481C1C}">
                <a14:useLocalDpi xmlns:a14="http://schemas.microsoft.com/office/drawing/2010/main" val="0"/>
              </a:ext>
            </a:extLst>
          </a:blip>
          <a:stretch>
            <a:fillRect/>
          </a:stretch>
        </p:blipFill>
        <p:spPr>
          <a:xfrm>
            <a:off x="0" y="887866"/>
            <a:ext cx="9144000" cy="5082268"/>
          </a:xfrm>
          <a:prstGeom prst="rect">
            <a:avLst/>
          </a:prstGeom>
        </p:spPr>
      </p:pic>
    </p:spTree>
    <p:extLst>
      <p:ext uri="{BB962C8B-B14F-4D97-AF65-F5344CB8AC3E}">
        <p14:creationId xmlns:p14="http://schemas.microsoft.com/office/powerpoint/2010/main" val="172081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4140542" cy="507166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685800"/>
            <a:ext cx="4212262" cy="5164071"/>
          </a:xfrm>
          <a:prstGeom prst="rect">
            <a:avLst/>
          </a:prstGeom>
        </p:spPr>
      </p:pic>
      <p:sp>
        <p:nvSpPr>
          <p:cNvPr id="4" name="TextBox 3"/>
          <p:cNvSpPr txBox="1"/>
          <p:nvPr/>
        </p:nvSpPr>
        <p:spPr>
          <a:xfrm>
            <a:off x="228600" y="228600"/>
            <a:ext cx="4876800" cy="584775"/>
          </a:xfrm>
          <a:prstGeom prst="rect">
            <a:avLst/>
          </a:prstGeom>
          <a:noFill/>
        </p:spPr>
        <p:txBody>
          <a:bodyPr wrap="square" rtlCol="0">
            <a:spAutoFit/>
          </a:bodyPr>
          <a:lstStyle/>
          <a:p>
            <a:r>
              <a:rPr lang="es-MX" sz="3200" b="1" dirty="0" smtClean="0"/>
              <a:t>Áreas de mayor uso de OP</a:t>
            </a:r>
            <a:endParaRPr lang="es-MX" sz="3200" b="1" dirty="0"/>
          </a:p>
        </p:txBody>
      </p:sp>
    </p:spTree>
    <p:extLst>
      <p:ext uri="{BB962C8B-B14F-4D97-AF65-F5344CB8AC3E}">
        <p14:creationId xmlns:p14="http://schemas.microsoft.com/office/powerpoint/2010/main" val="316919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143000"/>
          </a:xfrm>
        </p:spPr>
        <p:txBody>
          <a:bodyPr>
            <a:normAutofit fontScale="90000"/>
          </a:bodyPr>
          <a:lstStyle/>
          <a:p>
            <a:r>
              <a:rPr lang="es-MX" b="1" dirty="0" smtClean="0">
                <a:latin typeface="Calibri" panose="020F0502020204030204" pitchFamily="34" charset="0"/>
              </a:rPr>
              <a:t>¿</a:t>
            </a:r>
            <a:r>
              <a:rPr lang="es-MX" b="1" dirty="0">
                <a:latin typeface="Calibri" panose="020F0502020204030204" pitchFamily="34" charset="0"/>
              </a:rPr>
              <a:t>Cuántos pesticidas se usan cerca de los </a:t>
            </a:r>
            <a:r>
              <a:rPr lang="es-MX" b="1" dirty="0" smtClean="0">
                <a:latin typeface="Calibri" panose="020F0502020204030204" pitchFamily="34" charset="0"/>
              </a:rPr>
              <a:t>hogares?</a:t>
            </a:r>
            <a:endParaRPr lang="en-US" b="1" dirty="0">
              <a:latin typeface="Calibri" panose="020F0502020204030204" pitchFamily="34" charset="0"/>
            </a:endParaRPr>
          </a:p>
        </p:txBody>
      </p:sp>
      <p:pic>
        <p:nvPicPr>
          <p:cNvPr id="4" name="Content Placeholder 3" descr="PUR example.jpg"/>
          <p:cNvPicPr>
            <a:picLocks noGrp="1" noChangeAspect="1"/>
          </p:cNvPicPr>
          <p:nvPr>
            <p:ph idx="4294967295"/>
          </p:nvPr>
        </p:nvPicPr>
        <p:blipFill>
          <a:blip r:embed="rId3" cstate="print">
            <a:extLst>
              <a:ext uri="{BEBA8EAE-BF5A-486C-A8C5-ECC9F3942E4B}">
                <a14:imgProps xmlns:a14="http://schemas.microsoft.com/office/drawing/2010/main">
                  <a14:imgLayer r:embed="rId4">
                    <a14:imgEffect>
                      <a14:sharpenSoften amount="8000"/>
                    </a14:imgEffect>
                    <a14:imgEffect>
                      <a14:colorTemperature colorTemp="5375"/>
                    </a14:imgEffect>
                    <a14:imgEffect>
                      <a14:brightnessContrast bright="18000" contrast="10000"/>
                    </a14:imgEffect>
                  </a14:imgLayer>
                </a14:imgProps>
              </a:ext>
            </a:extLst>
          </a:blip>
          <a:stretch>
            <a:fillRect/>
          </a:stretch>
        </p:blipFill>
        <p:spPr>
          <a:xfrm>
            <a:off x="1219200" y="1447800"/>
            <a:ext cx="6761162" cy="4440238"/>
          </a:xfrm>
        </p:spPr>
      </p:pic>
    </p:spTree>
    <p:extLst>
      <p:ext uri="{BB962C8B-B14F-4D97-AF65-F5344CB8AC3E}">
        <p14:creationId xmlns:p14="http://schemas.microsoft.com/office/powerpoint/2010/main" val="145616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685800"/>
            <a:ext cx="8534400" cy="863600"/>
          </a:xfrm>
        </p:spPr>
        <p:txBody>
          <a:bodyPr/>
          <a:lstStyle/>
          <a:p>
            <a:pPr algn="ctr"/>
            <a:r>
              <a:rPr lang="es-MX" altLang="en-US" b="1" i="1" dirty="0" smtClean="0">
                <a:solidFill>
                  <a:srgbClr val="2F2B20"/>
                </a:solidFill>
                <a:latin typeface="Calibri" panose="020F0502020204030204" pitchFamily="34" charset="0"/>
                <a:cs typeface="Calibri"/>
              </a:rPr>
              <a:t>¿El uso cercano de OPs está relacionado con el desarrollo de los ni</a:t>
            </a:r>
            <a:r>
              <a:rPr lang="es-MX" altLang="en-US" b="1" i="1" dirty="0" smtClean="0">
                <a:solidFill>
                  <a:srgbClr val="2F2B20"/>
                </a:solidFill>
                <a:latin typeface="Calibri"/>
                <a:cs typeface="Calibri"/>
              </a:rPr>
              <a:t>ños</a:t>
            </a:r>
            <a:r>
              <a:rPr lang="es-MX" altLang="en-US" b="1" i="1" dirty="0" smtClean="0">
                <a:solidFill>
                  <a:srgbClr val="2F2B20"/>
                </a:solidFill>
                <a:latin typeface="Calibri" panose="020F0502020204030204" pitchFamily="34" charset="0"/>
                <a:cs typeface="Calibri"/>
              </a:rPr>
              <a:t>?</a:t>
            </a:r>
            <a:r>
              <a:rPr lang="es-MX" altLang="en-US" i="1" dirty="0" smtClean="0">
                <a:solidFill>
                  <a:srgbClr val="2F2B20"/>
                </a:solidFill>
                <a:latin typeface="Calibri" panose="020F0502020204030204" pitchFamily="34" charset="0"/>
                <a:cs typeface="Calibri"/>
              </a:rPr>
              <a:t/>
            </a:r>
            <a:br>
              <a:rPr lang="es-MX" altLang="en-US" i="1" dirty="0" smtClean="0">
                <a:solidFill>
                  <a:srgbClr val="2F2B20"/>
                </a:solidFill>
                <a:latin typeface="Calibri" panose="020F0502020204030204" pitchFamily="34" charset="0"/>
                <a:cs typeface="Calibri"/>
              </a:rPr>
            </a:br>
            <a:endParaRPr lang="es-MX" dirty="0">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52600"/>
            <a:ext cx="6708022" cy="4473881"/>
          </a:xfrm>
          <a:prstGeom prst="rect">
            <a:avLst/>
          </a:prstGeom>
        </p:spPr>
      </p:pic>
    </p:spTree>
    <p:extLst>
      <p:ext uri="{BB962C8B-B14F-4D97-AF65-F5344CB8AC3E}">
        <p14:creationId xmlns:p14="http://schemas.microsoft.com/office/powerpoint/2010/main" val="2628463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94714" cy="914400"/>
          </a:xfrm>
        </p:spPr>
        <p:txBody>
          <a:bodyPr/>
          <a:lstStyle/>
          <a:p>
            <a:pPr algn="ctr"/>
            <a:r>
              <a:rPr lang="es-MX" b="1" dirty="0" smtClean="0"/>
              <a:t>El </a:t>
            </a:r>
            <a:r>
              <a:rPr lang="es-MX" b="1" dirty="0"/>
              <a:t>U</a:t>
            </a:r>
            <a:r>
              <a:rPr lang="es-MX" b="1" dirty="0" smtClean="0"/>
              <a:t>so </a:t>
            </a:r>
            <a:r>
              <a:rPr lang="es-MX" b="1" dirty="0"/>
              <a:t>C</a:t>
            </a:r>
            <a:r>
              <a:rPr lang="es-MX" b="1" dirty="0" smtClean="0"/>
              <a:t>ercano de OPs y el </a:t>
            </a:r>
            <a:r>
              <a:rPr lang="es-MX" b="1" dirty="0"/>
              <a:t>Desarrollo </a:t>
            </a:r>
            <a:r>
              <a:rPr lang="es-MX" b="1" dirty="0" smtClean="0"/>
              <a:t>del niño</a:t>
            </a:r>
            <a:endParaRPr lang="en-US" b="1" dirty="0">
              <a:latin typeface="Calibri" panose="020F0502020204030204" pitchFamily="34" charset="0"/>
            </a:endParaRPr>
          </a:p>
        </p:txBody>
      </p:sp>
      <p:sp>
        <p:nvSpPr>
          <p:cNvPr id="3" name="Content Placeholder 2"/>
          <p:cNvSpPr>
            <a:spLocks noGrp="1"/>
          </p:cNvSpPr>
          <p:nvPr>
            <p:ph idx="1"/>
          </p:nvPr>
        </p:nvSpPr>
        <p:spPr>
          <a:xfrm>
            <a:off x="304800" y="1676400"/>
            <a:ext cx="8404225" cy="4887912"/>
          </a:xfrm>
        </p:spPr>
        <p:txBody>
          <a:bodyPr/>
          <a:lstStyle/>
          <a:p>
            <a:r>
              <a:rPr lang="es-MX" sz="2400" dirty="0"/>
              <a:t>Cuando se </a:t>
            </a:r>
            <a:r>
              <a:rPr lang="es-MX" sz="2400" dirty="0" smtClean="0"/>
              <a:t>usaron más OPs cerca de </a:t>
            </a:r>
            <a:r>
              <a:rPr lang="es-MX" sz="2400" dirty="0"/>
              <a:t>hogares durante el embarazo, los niños tenían puntuaciones más bajas de desarrollo a los 7 años</a:t>
            </a:r>
            <a:r>
              <a:rPr lang="es-MX" sz="2400" dirty="0" smtClean="0"/>
              <a:t>.</a:t>
            </a:r>
            <a:endParaRPr lang="en-US" sz="2400" dirty="0" smtClean="0"/>
          </a:p>
          <a:p>
            <a:r>
              <a:rPr lang="es-MX" sz="2400" dirty="0"/>
              <a:t>Esto es similar a lo que vimos cuando había mayores niveles de </a:t>
            </a:r>
            <a:r>
              <a:rPr lang="es-MX" sz="2400" dirty="0" smtClean="0"/>
              <a:t>OPs </a:t>
            </a:r>
            <a:r>
              <a:rPr lang="es-MX" sz="2400" dirty="0"/>
              <a:t>en la </a:t>
            </a:r>
            <a:r>
              <a:rPr lang="es-MX" sz="2400" dirty="0" smtClean="0"/>
              <a:t>orina.</a:t>
            </a:r>
            <a:endParaRPr lang="en-US" sz="2400" dirty="0" smtClean="0"/>
          </a:p>
          <a:p>
            <a:r>
              <a:rPr lang="es-MX" sz="2400" dirty="0"/>
              <a:t>Creemos que las medidas en la orina probablemente provienen de los pesticidas en los alimentos y menos de la deriva de pesticidas. Usando mapas, </a:t>
            </a:r>
            <a:r>
              <a:rPr lang="es-MX" sz="2400" dirty="0" smtClean="0"/>
              <a:t>somos </a:t>
            </a:r>
            <a:r>
              <a:rPr lang="es-MX" sz="2400" dirty="0"/>
              <a:t>más </a:t>
            </a:r>
            <a:r>
              <a:rPr lang="es-MX" sz="2400" dirty="0" smtClean="0"/>
              <a:t>capaces de </a:t>
            </a:r>
            <a:r>
              <a:rPr lang="es-MX" sz="2400" dirty="0"/>
              <a:t>ver que vivir cerca de donde se usan pesticidas puede aumentar la exposición </a:t>
            </a:r>
            <a:r>
              <a:rPr lang="es-MX" sz="2400" dirty="0" smtClean="0"/>
              <a:t>por deriva</a:t>
            </a:r>
            <a:r>
              <a:rPr lang="es-MX" sz="2800" dirty="0" smtClean="0"/>
              <a:t>.</a:t>
            </a:r>
            <a:endParaRPr lang="en-US" sz="2800" dirty="0" smtClean="0">
              <a:latin typeface="Calibri" panose="020F0502020204030204" pitchFamily="34" charset="0"/>
            </a:endParaRPr>
          </a:p>
        </p:txBody>
      </p:sp>
    </p:spTree>
    <p:extLst>
      <p:ext uri="{BB962C8B-B14F-4D97-AF65-F5344CB8AC3E}">
        <p14:creationId xmlns:p14="http://schemas.microsoft.com/office/powerpoint/2010/main" val="34205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404225" cy="4600575"/>
          </a:xfrm>
        </p:spPr>
        <p:txBody>
          <a:bodyPr/>
          <a:lstStyle/>
          <a:p>
            <a:r>
              <a:rPr lang="es-MX" sz="2800" dirty="0" smtClean="0"/>
              <a:t>El uso más alto de algunos fumigantes, (por ejemplo, bromuro de metilo y cloropicrina), también se asocia con puntuaciones de desarrollo ligeramente menores.</a:t>
            </a:r>
            <a:endParaRPr lang="en-US" sz="2800" dirty="0" smtClean="0"/>
          </a:p>
          <a:p>
            <a:r>
              <a:rPr lang="es-MX" sz="2800" dirty="0" smtClean="0"/>
              <a:t>Al igual que los OPs, el bromuro de metilo a niveles altos puede ser malo para los cerebros de los niños. Estamos trabajando para aprender más sobre los fumigantes.</a:t>
            </a:r>
            <a:endParaRPr lang="en-US" sz="2800" dirty="0" smtClean="0"/>
          </a:p>
          <a:p>
            <a:r>
              <a:rPr lang="es-MX" sz="2800" dirty="0"/>
              <a:t>¡El bromuro de metilo ya no se utiliza en el Valle de Salinas o </a:t>
            </a:r>
            <a:r>
              <a:rPr lang="es-MX" sz="2800" dirty="0" smtClean="0"/>
              <a:t>CA!</a:t>
            </a:r>
            <a:endParaRPr lang="en-US" sz="2800" dirty="0" smtClean="0"/>
          </a:p>
          <a:p>
            <a:endParaRPr lang="en-US" sz="3200" b="1" i="1" dirty="0" smtClean="0">
              <a:latin typeface="Calibri" panose="020F0502020204030204" pitchFamily="34" charset="0"/>
            </a:endParaRPr>
          </a:p>
          <a:p>
            <a:endParaRPr lang="en-US" sz="2400" dirty="0">
              <a:latin typeface="Calibri" panose="020F0502020204030204" pitchFamily="34" charset="0"/>
            </a:endParaRPr>
          </a:p>
        </p:txBody>
      </p:sp>
    </p:spTree>
    <p:extLst>
      <p:ext uri="{BB962C8B-B14F-4D97-AF65-F5344CB8AC3E}">
        <p14:creationId xmlns:p14="http://schemas.microsoft.com/office/powerpoint/2010/main" val="11630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rch-late-2012">
  <a:themeElements>
    <a:clrScheme name="Custom 7">
      <a:dk1>
        <a:srgbClr val="2F2B20"/>
      </a:dk1>
      <a:lt1>
        <a:srgbClr val="FFFFFF"/>
      </a:lt1>
      <a:dk2>
        <a:srgbClr val="675E47"/>
      </a:dk2>
      <a:lt2>
        <a:srgbClr val="11371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rceptio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14721</TotalTime>
  <Words>1911</Words>
  <Application>Microsoft Macintosh PowerPoint</Application>
  <PresentationFormat>On-screen Show (4:3)</PresentationFormat>
  <Paragraphs>208</Paragraphs>
  <Slides>32</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Arial</vt:lpstr>
      <vt:lpstr>Calibri</vt:lpstr>
      <vt:lpstr>Century Gothic</vt:lpstr>
      <vt:lpstr>MS PGothic</vt:lpstr>
      <vt:lpstr>ＭＳ Ｐゴシック</vt:lpstr>
      <vt:lpstr>Times New Roman</vt:lpstr>
      <vt:lpstr>Wingdings</vt:lpstr>
      <vt:lpstr>Wingdings 2</vt:lpstr>
      <vt:lpstr>cerch-late-2012</vt:lpstr>
      <vt:lpstr>Custom Design</vt:lpstr>
      <vt:lpstr>1_Perception</vt:lpstr>
      <vt:lpstr>Office Theme</vt:lpstr>
      <vt:lpstr> </vt:lpstr>
      <vt:lpstr>PowerPoint Presentation</vt:lpstr>
      <vt:lpstr>PowerPoint Presentation</vt:lpstr>
      <vt:lpstr>PowerPoint Presentation</vt:lpstr>
      <vt:lpstr>PowerPoint Presentation</vt:lpstr>
      <vt:lpstr>¿Cuántos pesticidas se usan cerca de los hogares?</vt:lpstr>
      <vt:lpstr>¿El uso cercano de OPs está relacionado con el desarrollo de los niños? </vt:lpstr>
      <vt:lpstr>El Uso Cercano de OPs y el Desarrollo del niño</vt:lpstr>
      <vt:lpstr>PowerPoint Presentation</vt:lpstr>
      <vt:lpstr>PowerPoint Presentation</vt:lpstr>
      <vt:lpstr>El Estrés y los Pesticidas</vt:lpstr>
      <vt:lpstr>PowerPoint Presentation</vt:lpstr>
      <vt:lpstr>El estrés y los niños</vt:lpstr>
      <vt:lpstr>¡El uso de los OPs también ha disminuido!</vt:lpstr>
      <vt:lpstr>Los químicos y las posibilidades de sobrepeso </vt:lpstr>
      <vt:lpstr>Antecedentes</vt:lpstr>
      <vt:lpstr>Resultados de CHAMACOS</vt:lpstr>
      <vt:lpstr>Estamos haciendo más investigaciones sobre </vt:lpstr>
      <vt:lpstr>Direcciones futuras…</vt:lpstr>
      <vt:lpstr>PowerPoint Presentation</vt:lpstr>
      <vt:lpstr>Consejos para mantenerse saludable</vt:lpstr>
      <vt:lpstr>PowerPoint Presentation</vt:lpstr>
      <vt:lpstr>Consejos para Padres de Adolescentes  </vt:lpstr>
      <vt:lpstr>PowerPoint Presentation</vt:lpstr>
      <vt:lpstr>Discusión y Preguntas</vt:lpstr>
      <vt:lpstr>PowerPoint Presentation</vt:lpstr>
      <vt:lpstr>PowerPoint Presentation</vt:lpstr>
      <vt:lpstr>PowerPoint Presentation</vt:lpstr>
      <vt:lpstr>Financiadores de CHAMACOS</vt:lpstr>
      <vt:lpstr>PowerPoint Presentation</vt:lpstr>
      <vt:lpstr>PowerPoint Presentation</vt:lpstr>
      <vt:lpstr>Página del sitio web de CHAMACOS:  http://cerch.berkeley.edu/research-programs/chamacos-study   Página de Facebook CHAMACOS: https://www.facebook.com/CHAMACOS.CERCH/   Inscripción al boletín electrónico:  http://oi.vresp.com/?fid=cee399448a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Engagement and the CHAMACOS Study</dc:title>
  <dc:creator>Daniel Madrigal</dc:creator>
  <cp:lastModifiedBy>james Nolan</cp:lastModifiedBy>
  <cp:revision>307</cp:revision>
  <cp:lastPrinted>2017-05-31T16:18:27Z</cp:lastPrinted>
  <dcterms:created xsi:type="dcterms:W3CDTF">2013-02-11T13:24:20Z</dcterms:created>
  <dcterms:modified xsi:type="dcterms:W3CDTF">2017-06-02T20:59:38Z</dcterms:modified>
</cp:coreProperties>
</file>