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72" r:id="rId5"/>
    <p:sldId id="270" r:id="rId6"/>
    <p:sldId id="273" r:id="rId7"/>
    <p:sldId id="269" r:id="rId8"/>
    <p:sldId id="291" r:id="rId9"/>
    <p:sldId id="292" r:id="rId10"/>
    <p:sldId id="274" r:id="rId11"/>
    <p:sldId id="285" r:id="rId12"/>
    <p:sldId id="276" r:id="rId13"/>
    <p:sldId id="258" r:id="rId14"/>
    <p:sldId id="286" r:id="rId15"/>
    <p:sldId id="293" r:id="rId16"/>
    <p:sldId id="288" r:id="rId17"/>
    <p:sldId id="294" r:id="rId18"/>
    <p:sldId id="28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29" autoAdjust="0"/>
  </p:normalViewPr>
  <p:slideViewPr>
    <p:cSldViewPr>
      <p:cViewPr>
        <p:scale>
          <a:sx n="90" d="100"/>
          <a:sy n="90" d="100"/>
        </p:scale>
        <p:origin x="-2244" y="-5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0179DB-119E-4D43-9DA1-321FFE1C6030}" type="datetimeFigureOut">
              <a:rPr lang="en-US" smtClean="0"/>
              <a:t>6/26/2017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556C6C-217F-4031-B46D-958738754DFE}" type="slidenum">
              <a:rPr lang="en-US" smtClean="0"/>
              <a:t>‹#›</a:t>
            </a:fld>
            <a:endParaRPr lang="en-US"/>
          </a:p>
        </p:txBody>
      </p:sp>
    </p:spTree>
    <p:extLst>
      <p:ext uri="{BB962C8B-B14F-4D97-AF65-F5344CB8AC3E}">
        <p14:creationId xmlns:p14="http://schemas.microsoft.com/office/powerpoint/2010/main" val="16208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Community Forum 2015</a:t>
            </a:r>
            <a:endParaRPr lang="en-US"/>
          </a:p>
        </p:txBody>
      </p:sp>
      <p:sp>
        <p:nvSpPr>
          <p:cNvPr id="4" name="Slide Number Placeholder 3"/>
          <p:cNvSpPr>
            <a:spLocks noGrp="1"/>
          </p:cNvSpPr>
          <p:nvPr>
            <p:ph type="sldNum" sz="quarter" idx="10"/>
          </p:nvPr>
        </p:nvSpPr>
        <p:spPr/>
        <p:txBody>
          <a:bodyPr/>
          <a:lstStyle/>
          <a:p>
            <a:fld id="{87556C6C-217F-4031-B46D-958738754DFE}" type="slidenum">
              <a:rPr lang="en-US" smtClean="0"/>
              <a:t>1</a:t>
            </a:fld>
            <a:endParaRPr lang="en-US"/>
          </a:p>
        </p:txBody>
      </p:sp>
    </p:spTree>
    <p:extLst>
      <p:ext uri="{BB962C8B-B14F-4D97-AF65-F5344CB8AC3E}">
        <p14:creationId xmlns:p14="http://schemas.microsoft.com/office/powerpoint/2010/main" val="295136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The</a:t>
            </a:r>
            <a:r>
              <a:rPr lang="en-US" baseline="0" dirty="0" smtClean="0"/>
              <a:t> black line tells us that Maria’s PBDE levels are “Medium” values. Medium is another way to think about values or numbers that are right in the middle. This means that “medium” PBDE levels were measured in 50% (or half) of the CHAMACOS women. Another way to think about “medium” values is that Maria’s levels are not very high and they are not very low compared to other CHAMCOS women and women in the US. </a:t>
            </a:r>
          </a:p>
          <a:p>
            <a:endParaRPr lang="en-US" baseline="0" dirty="0" smtClean="0"/>
          </a:p>
          <a:p>
            <a:r>
              <a:rPr lang="en-US" baseline="0" dirty="0" smtClean="0"/>
              <a:t>Summary – should it say “Maria’s PBDE levels were about equal to…”?</a:t>
            </a:r>
            <a:endParaRPr lang="en-US" dirty="0"/>
          </a:p>
        </p:txBody>
      </p:sp>
      <p:sp>
        <p:nvSpPr>
          <p:cNvPr id="4" name="Slide Number Placeholder 3"/>
          <p:cNvSpPr>
            <a:spLocks noGrp="1"/>
          </p:cNvSpPr>
          <p:nvPr>
            <p:ph type="sldNum" sz="quarter" idx="10"/>
          </p:nvPr>
        </p:nvSpPr>
        <p:spPr/>
        <p:txBody>
          <a:bodyPr/>
          <a:lstStyle/>
          <a:p>
            <a:fld id="{87556C6C-217F-4031-B46D-958738754DFE}" type="slidenum">
              <a:rPr lang="en-US" smtClean="0"/>
              <a:t>10</a:t>
            </a:fld>
            <a:endParaRPr lang="en-US"/>
          </a:p>
        </p:txBody>
      </p:sp>
    </p:spTree>
    <p:extLst>
      <p:ext uri="{BB962C8B-B14F-4D97-AF65-F5344CB8AC3E}">
        <p14:creationId xmlns:p14="http://schemas.microsoft.com/office/powerpoint/2010/main" val="325052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Arturo’s black line tell us about his PDBE</a:t>
            </a:r>
            <a:r>
              <a:rPr lang="en-US" baseline="0" dirty="0" smtClean="0"/>
              <a:t> results? For </a:t>
            </a:r>
            <a:r>
              <a:rPr lang="en-US" dirty="0" smtClean="0"/>
              <a:t>Arturo</a:t>
            </a:r>
            <a:r>
              <a:rPr lang="en-US" baseline="0" dirty="0" smtClean="0"/>
              <a:t>, the black line is in the section for “High” values. This means that </a:t>
            </a:r>
            <a:r>
              <a:rPr lang="en-US" dirty="0" smtClean="0"/>
              <a:t>Arturo</a:t>
            </a:r>
            <a:r>
              <a:rPr lang="en-US" baseline="0" dirty="0" smtClean="0"/>
              <a:t>’s PBDE values are in the same group as the top 25% of PBDE values for children. Another way to think about it is that 1 out of every 4 children will have a PBDE value in the “High” section of the graph. What does having a “high” PBDE level mean for Arturo? What should he and Maria do? Do they need to go to the doctor? The important thing to remember is that having a PBDE level in the high section does not mean that something is wrong with Arturo or that he is sick. It just means that Maria and her family might want to take steps to reduce PBDE exposure??</a:t>
            </a:r>
          </a:p>
          <a:p>
            <a:endParaRPr lang="en-US" baseline="0" dirty="0" smtClean="0"/>
          </a:p>
          <a:p>
            <a:r>
              <a:rPr lang="en-US" baseline="0" dirty="0" smtClean="0"/>
              <a:t>(Note: It’s actually common for CHAMACOS children to have higher PBDE levels than their mothers, especially if their mothers spent part of their lives in Mexico.  PBDE exposure levels are much higher in California where the children have been raised.)</a:t>
            </a:r>
            <a:endParaRPr lang="en-US" dirty="0" smtClean="0"/>
          </a:p>
        </p:txBody>
      </p:sp>
      <p:sp>
        <p:nvSpPr>
          <p:cNvPr id="4" name="Slide Number Placeholder 3"/>
          <p:cNvSpPr>
            <a:spLocks noGrp="1"/>
          </p:cNvSpPr>
          <p:nvPr>
            <p:ph type="sldNum" sz="quarter" idx="10"/>
          </p:nvPr>
        </p:nvSpPr>
        <p:spPr/>
        <p:txBody>
          <a:bodyPr/>
          <a:lstStyle/>
          <a:p>
            <a:fld id="{87556C6C-217F-4031-B46D-958738754DFE}" type="slidenum">
              <a:rPr lang="en-US" smtClean="0"/>
              <a:t>11</a:t>
            </a:fld>
            <a:endParaRPr lang="en-US"/>
          </a:p>
        </p:txBody>
      </p:sp>
    </p:spTree>
    <p:extLst>
      <p:ext uri="{BB962C8B-B14F-4D97-AF65-F5344CB8AC3E}">
        <p14:creationId xmlns:p14="http://schemas.microsoft.com/office/powerpoint/2010/main" val="10814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 is the line for Gina’s results? That’s right, Gina’s line is in the “low” section. This tells us that Gina’s results are in the low category of PCB values, with the 25% of women with the lowest value. What does this mean for Gina? Can she just forget about PCBs and other chemicals? We like for everyone to take a cautious approach to chemicals.  That’s why we are hoping everyone will follow our advice for lowering exposure.</a:t>
            </a:r>
            <a:endParaRPr lang="en-US" dirty="0"/>
          </a:p>
        </p:txBody>
      </p:sp>
      <p:sp>
        <p:nvSpPr>
          <p:cNvPr id="4" name="Slide Number Placeholder 3"/>
          <p:cNvSpPr>
            <a:spLocks noGrp="1"/>
          </p:cNvSpPr>
          <p:nvPr>
            <p:ph type="sldNum" sz="quarter" idx="10"/>
          </p:nvPr>
        </p:nvSpPr>
        <p:spPr/>
        <p:txBody>
          <a:bodyPr/>
          <a:lstStyle/>
          <a:p>
            <a:fld id="{87556C6C-217F-4031-B46D-958738754DFE}" type="slidenum">
              <a:rPr lang="en-US" smtClean="0"/>
              <a:t>12</a:t>
            </a:fld>
            <a:endParaRPr lang="en-US"/>
          </a:p>
        </p:txBody>
      </p:sp>
    </p:spTree>
    <p:extLst>
      <p:ext uri="{BB962C8B-B14F-4D97-AF65-F5344CB8AC3E}">
        <p14:creationId xmlns:p14="http://schemas.microsoft.com/office/powerpoint/2010/main" val="325052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decide whether or not to receive your results, we</a:t>
            </a:r>
            <a:r>
              <a:rPr lang="en-US" baseline="0" dirty="0" smtClean="0"/>
              <a:t> would like you to think carefully about the pros and cons of knowing them.  </a:t>
            </a:r>
          </a:p>
          <a:p>
            <a:endParaRPr lang="en-US" baseline="0" dirty="0" smtClean="0"/>
          </a:p>
          <a:p>
            <a:r>
              <a:rPr lang="en-US" baseline="0" dirty="0" smtClean="0"/>
              <a:t>One “pro” of knowing is that you are probably very curious.  You will have information about yourself that very few other people are able to know.  For example, most of us speaking to you today do not know our own levels – they’ve just never been measured.  Another “pro” is that learning your own results may motivate you to limit your family’s exposure to these chemicals.  Even though we still don’t know for certain whether these chemicals have effects on your health, we still think it’s a good idea to avoid chemical exposures when we can, and knowing your results may inspire you to do that.  Also, if your levels are already low or average, it may be a relief to know this.</a:t>
            </a:r>
          </a:p>
          <a:p>
            <a:endParaRPr lang="en-US" baseline="0" dirty="0" smtClean="0"/>
          </a:p>
          <a:p>
            <a:r>
              <a:rPr lang="en-US" dirty="0" smtClean="0"/>
              <a:t>But there may be “</a:t>
            </a:r>
            <a:r>
              <a:rPr lang="en-US" dirty="0" err="1" smtClean="0"/>
              <a:t>con”s</a:t>
            </a:r>
            <a:r>
              <a:rPr lang="en-US" dirty="0" smtClean="0"/>
              <a:t> to knowing your results</a:t>
            </a:r>
            <a:r>
              <a:rPr lang="en-US" baseline="0" dirty="0" smtClean="0"/>
              <a:t> as well.  One important “con” is that you may feel anxious or scared if you learn your levels are higher than other people’s.  It may worry you that there are chemicals in your body that stay there for a long time, even when you limit new exposures, and it may bother you that you don’t know whether the chemicals have any health effects.  It may help to remember that these are very normal exposures that nearly all Americans come in contact with, and that they are generally considered safe.  However, if you think you will feel very distressed if your learn your levels are higher than other people’s, it may be the best choice for you not to receive them.  If you choose not to receive them, you will be like most Americans who don’t know our own levels.  You can still make choices to limit your family’s exposures.</a:t>
            </a:r>
          </a:p>
          <a:p>
            <a:endParaRPr lang="en-US" baseline="0" dirty="0" smtClean="0"/>
          </a:p>
          <a:p>
            <a:r>
              <a:rPr lang="en-US" baseline="0" dirty="0" smtClean="0"/>
              <a:t>In short, please think carefully about the right choice for you and your family.  If you need time to think about it, that’s fine.  Even if you decide not to receive them tonight, you can still get them from us in the future if you change your mind.</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7556C6C-217F-4031-B46D-958738754DFE}" type="slidenum">
              <a:rPr lang="en-US" smtClean="0"/>
              <a:t>13</a:t>
            </a:fld>
            <a:endParaRPr lang="en-US"/>
          </a:p>
        </p:txBody>
      </p:sp>
    </p:spTree>
    <p:extLst>
      <p:ext uri="{BB962C8B-B14F-4D97-AF65-F5344CB8AC3E}">
        <p14:creationId xmlns:p14="http://schemas.microsoft.com/office/powerpoint/2010/main" val="271674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a:t>
            </a:r>
            <a:r>
              <a:rPr lang="en-US" baseline="0" dirty="0" smtClean="0"/>
              <a:t> ways to receive your results.  If you choose to receive your results tonight, here is what will happen.  When we finish this presentation, we will ask you to line up at the group for your child’s birthday.  If your child was born between the months of January and June, you will line up at the January-June table.  You will give your child’s date of birth and name to the person at the table, and they will give you a packet that contains your results.  You may open it right away if you wish.  We would like to offer everyone an opportunity to speak privately with a member of our staff or a volunteer who is trained to answer your questions.  We have a set up a number of private meeting spaces where you can meet with someone. (Wave, people at these tables!) You may need to wait in line to speak to someone privately.  </a:t>
            </a:r>
          </a:p>
          <a:p>
            <a:endParaRPr lang="en-US" baseline="0" dirty="0" smtClean="0"/>
          </a:p>
          <a:p>
            <a:r>
              <a:rPr lang="en-US" baseline="0" dirty="0" smtClean="0"/>
              <a:t>If you would like to get your results but don’t have time to stay and have questions answered, or if we don’t have the right packet available for you, you may write your name and phone number on a list of people who we will speak to on a different day.  The list is with Andrea over there (wave, Andrea).  Please indicate on this list if you would like to meet with us in person at the CHAMACOS office or by phone.  If you prefer to speak by phone, it will be most convenient if you pick up your packet tonight.  Otherwise we will need to mail it to you.  If you will be coming to the office, you can decide whether you want to take your packet tonight or wait.  Either way, please indicate on the list whether or not you already have your packet.</a:t>
            </a:r>
          </a:p>
          <a:p>
            <a:endParaRPr lang="en-US" baseline="0" dirty="0" smtClean="0"/>
          </a:p>
          <a:p>
            <a:r>
              <a:rPr lang="en-US" baseline="0" dirty="0" smtClean="0"/>
              <a:t>If you’re not sure whether you want your results, you don’t need to do anything tonight, but you are always welcome to call us at the CHAMACOS office if you decide you would like them.</a:t>
            </a:r>
            <a:endParaRPr lang="en-US" dirty="0"/>
          </a:p>
        </p:txBody>
      </p:sp>
      <p:sp>
        <p:nvSpPr>
          <p:cNvPr id="4" name="Slide Number Placeholder 3"/>
          <p:cNvSpPr>
            <a:spLocks noGrp="1"/>
          </p:cNvSpPr>
          <p:nvPr>
            <p:ph type="sldNum" sz="quarter" idx="10"/>
          </p:nvPr>
        </p:nvSpPr>
        <p:spPr/>
        <p:txBody>
          <a:bodyPr/>
          <a:lstStyle/>
          <a:p>
            <a:fld id="{87556C6C-217F-4031-B46D-958738754DFE}" type="slidenum">
              <a:rPr lang="en-US" smtClean="0"/>
              <a:t>14</a:t>
            </a:fld>
            <a:endParaRPr lang="en-US"/>
          </a:p>
        </p:txBody>
      </p:sp>
    </p:spTree>
    <p:extLst>
      <p:ext uri="{BB962C8B-B14F-4D97-AF65-F5344CB8AC3E}">
        <p14:creationId xmlns:p14="http://schemas.microsoft.com/office/powerpoint/2010/main" val="111593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only able to return results to certain people.</a:t>
            </a:r>
            <a:r>
              <a:rPr lang="en-US" baseline="0" dirty="0" smtClean="0"/>
              <a:t>  If you are a CHAMACOS mother, we are able to give you your own results and your child’s results.  You can decide whether you’d like to receive them alone or whether you’d like other family members to join you.</a:t>
            </a:r>
          </a:p>
          <a:p>
            <a:endParaRPr lang="en-US" baseline="0" dirty="0" smtClean="0"/>
          </a:p>
          <a:p>
            <a:r>
              <a:rPr lang="en-US" baseline="0" dirty="0" smtClean="0"/>
              <a:t>If you are a father or other adult guardian of a CHAMACOS child, we are able to give you your child’s results only.  We may need to print you a new results packet that only contains your child’s levels, and in this case you may need to wait and receive them another day.  If this is your situation, you may check with us to see if we have a child-only packet available for you. (NOTE TO SELVES, NEED TO INDICATE ON ENVELOPE WHETHER IT CONTAINS MOTHER AND CHILD RESULTS, MOTHER ONLY RESULTS, OR CHILD ONLY RESULTS). You can decide whether you’d like to receive them alone, or whether you’d like other family members to join you.</a:t>
            </a:r>
          </a:p>
          <a:p>
            <a:endParaRPr lang="en-US" baseline="0" dirty="0" smtClean="0"/>
          </a:p>
          <a:p>
            <a:r>
              <a:rPr lang="en-US" baseline="0" dirty="0" smtClean="0"/>
              <a:t>We are not able to return results to children or youth on their own.  </a:t>
            </a:r>
          </a:p>
          <a:p>
            <a:endParaRPr lang="en-US" dirty="0"/>
          </a:p>
        </p:txBody>
      </p:sp>
      <p:sp>
        <p:nvSpPr>
          <p:cNvPr id="4" name="Slide Number Placeholder 3"/>
          <p:cNvSpPr>
            <a:spLocks noGrp="1"/>
          </p:cNvSpPr>
          <p:nvPr>
            <p:ph type="sldNum" sz="quarter" idx="10"/>
          </p:nvPr>
        </p:nvSpPr>
        <p:spPr/>
        <p:txBody>
          <a:bodyPr/>
          <a:lstStyle/>
          <a:p>
            <a:fld id="{87556C6C-217F-4031-B46D-958738754DFE}" type="slidenum">
              <a:rPr lang="en-US" smtClean="0"/>
              <a:t>16</a:t>
            </a:fld>
            <a:endParaRPr lang="en-US"/>
          </a:p>
        </p:txBody>
      </p:sp>
    </p:spTree>
    <p:extLst>
      <p:ext uri="{BB962C8B-B14F-4D97-AF65-F5344CB8AC3E}">
        <p14:creationId xmlns:p14="http://schemas.microsoft.com/office/powerpoint/2010/main" val="366213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I’d like to introduce another UC Berkeley researcher who is here with us tonight.  Dr. Rachel Morello-</a:t>
            </a:r>
            <a:r>
              <a:rPr lang="en-US" dirty="0" err="1" smtClean="0"/>
              <a:t>Frosch</a:t>
            </a:r>
            <a:r>
              <a:rPr lang="en-US" dirty="0" smtClean="0"/>
              <a:t> (wave!) would like to learn more about how people feel about learning the chemical levels in their bodies.  For her research, she has interviewed people in a number of studies who have received their individual results, and she is interested in the experience of CHAMACOS families who learn their results. Dr. Rachel and her assistants may speak to you tonight and ask if you’d like to be interviewed.  Her interviews are much shorter than CHAMACOS ones, and would take about 20 minutes of your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7556C6C-217F-4031-B46D-958738754DFE}" type="slidenum">
              <a:rPr lang="en-US" smtClean="0"/>
              <a:t>17</a:t>
            </a:fld>
            <a:endParaRPr lang="en-US"/>
          </a:p>
        </p:txBody>
      </p:sp>
    </p:spTree>
    <p:extLst>
      <p:ext uri="{BB962C8B-B14F-4D97-AF65-F5344CB8AC3E}">
        <p14:creationId xmlns:p14="http://schemas.microsoft.com/office/powerpoint/2010/main" val="117758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have any general questions we can answer now?  If</a:t>
            </a:r>
            <a:r>
              <a:rPr lang="en-US" baseline="0" dirty="0" smtClean="0"/>
              <a:t> not</a:t>
            </a:r>
            <a:r>
              <a:rPr lang="en-US" baseline="0" smtClean="0"/>
              <a:t>, you </a:t>
            </a:r>
            <a:r>
              <a:rPr lang="en-US" baseline="0" dirty="0" smtClean="0"/>
              <a:t>may start lining up to receive your results….</a:t>
            </a:r>
            <a:endParaRPr lang="en-US" dirty="0"/>
          </a:p>
        </p:txBody>
      </p:sp>
      <p:sp>
        <p:nvSpPr>
          <p:cNvPr id="4" name="Slide Number Placeholder 3"/>
          <p:cNvSpPr>
            <a:spLocks noGrp="1"/>
          </p:cNvSpPr>
          <p:nvPr>
            <p:ph type="sldNum" sz="quarter" idx="10"/>
          </p:nvPr>
        </p:nvSpPr>
        <p:spPr/>
        <p:txBody>
          <a:bodyPr/>
          <a:lstStyle/>
          <a:p>
            <a:fld id="{87556C6C-217F-4031-B46D-958738754DFE}" type="slidenum">
              <a:rPr lang="en-US" smtClean="0"/>
              <a:t>18</a:t>
            </a:fld>
            <a:endParaRPr lang="en-US"/>
          </a:p>
        </p:txBody>
      </p:sp>
    </p:spTree>
    <p:extLst>
      <p:ext uri="{BB962C8B-B14F-4D97-AF65-F5344CB8AC3E}">
        <p14:creationId xmlns:p14="http://schemas.microsoft.com/office/powerpoint/2010/main" val="145300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tonight, we have CHAMACOS</a:t>
            </a:r>
            <a:r>
              <a:rPr lang="en-US" baseline="0" dirty="0" smtClean="0"/>
              <a:t> mothers’ and children’s individual chemical exposure levels ready to share with you.  The results are for chemicals measured in blood and urine collected when children were 9 years old. </a:t>
            </a:r>
            <a:r>
              <a:rPr lang="en-US" dirty="0" smtClean="0"/>
              <a:t>We know many</a:t>
            </a:r>
            <a:r>
              <a:rPr lang="en-US" baseline="0" dirty="0" smtClean="0"/>
              <a:t> families have wanted to learn their results for a long time.  You may wonder “what’s taken so long??”  </a:t>
            </a:r>
          </a:p>
          <a:p>
            <a:endParaRPr lang="en-US" baseline="0" dirty="0" smtClean="0"/>
          </a:p>
          <a:p>
            <a:r>
              <a:rPr lang="en-US" baseline="0" dirty="0" smtClean="0"/>
              <a:t>There have been two reasons for the long wait.  The first has been research needs.  We do these measurements for research and not for medical purposes.  When your doctors measure something in you blood or urine, they do it as quickly as possible since the purpose is to find out if you have a health problem and to make it better.  When we do measurements for research purposes, we have different concerns in mind.  We prefer to do everyone’s measurements at the same time because it is more efficient, less expensive, and ensures that everyone’s samples are measured exactly the same way.  In CHAMACOS, there is now a 2½ year age difference between the oldest CHAMACOS children and the youngest children.  That means that even if we measured samples immediately upon finishing all age 9 visits, it would already have been 2½ years since the first samples were collected.  </a:t>
            </a:r>
          </a:p>
          <a:p>
            <a:endParaRPr lang="en-US" baseline="0" dirty="0" smtClean="0"/>
          </a:p>
          <a:p>
            <a:r>
              <a:rPr lang="en-US" baseline="0" dirty="0" smtClean="0"/>
              <a:t>The second reason has been that, for a long time, we were not allowed to return your results to you.  You may know that there is a committee at UC Berkeley whose job it is to protect your rights as research participants.  It is their job to ensure that all the research activities we do are safe and appropriate, so that we do not cause you physical harm or emotional distress.  Some members of this committee feel it is not right to return individual chemical results to families, because it may cause anxiety or distress.  It took us several months of discussions with the committee to gain their approval.  We believe that you have the right, as families, to decide whether or not to receive your results.  </a:t>
            </a:r>
            <a:endParaRPr lang="en-US" dirty="0"/>
          </a:p>
        </p:txBody>
      </p:sp>
      <p:sp>
        <p:nvSpPr>
          <p:cNvPr id="4" name="Slide Number Placeholder 3"/>
          <p:cNvSpPr>
            <a:spLocks noGrp="1"/>
          </p:cNvSpPr>
          <p:nvPr>
            <p:ph type="sldNum" sz="quarter" idx="10"/>
          </p:nvPr>
        </p:nvSpPr>
        <p:spPr/>
        <p:txBody>
          <a:bodyPr/>
          <a:lstStyle/>
          <a:p>
            <a:fld id="{87556C6C-217F-4031-B46D-958738754DFE}" type="slidenum">
              <a:rPr lang="en-US" smtClean="0"/>
              <a:t>2</a:t>
            </a:fld>
            <a:endParaRPr lang="en-US"/>
          </a:p>
        </p:txBody>
      </p:sp>
    </p:spTree>
    <p:extLst>
      <p:ext uri="{BB962C8B-B14F-4D97-AF65-F5344CB8AC3E}">
        <p14:creationId xmlns:p14="http://schemas.microsoft.com/office/powerpoint/2010/main" val="5423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I will be showing you the levels of certain chemicals from the environment that we measured in these samples.  Before I do this, I want to remind you of a few things.  First, it’s important to know that almost all people in the United States have these chemicals in their bodies, so it will be perfectly normal if we also found them in yours.  Second, it’s important to remember that these results do not have any medical meaning.  These chemicals are used because they are considered safe, and it is very unlikely that having them in your body will make you sick.  However, scientists are still doing research to learn if these chemicals have any subtle effects on health or development; this is the reason for the CHAMACOS Study.  We are providing you these results because we know many participants are curious to know their own levels and to learn ways to reduce exposure to these chemicals. </a:t>
            </a:r>
            <a:endParaRPr lang="en-US" dirty="0" smtClean="0"/>
          </a:p>
          <a:p>
            <a:pPr defTabSz="931774">
              <a:defRPr/>
            </a:pPr>
            <a:endParaRPr lang="en-US" dirty="0" smtClean="0"/>
          </a:p>
          <a:p>
            <a:pPr defTabSz="931774">
              <a:defRPr/>
            </a:pPr>
            <a:r>
              <a:rPr lang="en-US" dirty="0" smtClean="0"/>
              <a:t>If you choose to receive your results,</a:t>
            </a:r>
            <a:r>
              <a:rPr lang="en-US" baseline="0" dirty="0" smtClean="0"/>
              <a:t> we will let you know for 3 to 4 different chemicals how your levels compare to other people in CHAMACOS and to other Americans in your age group. I will talk more about the specific chemicals in a few minutes.  These chemicals are not locally-used pesticides.  They are chemicals that people are exposed to in their homes, or that they may have been exposed to in Mexico. Your levels may be high, medium, or low compared to other people, but even if your levels are high, it is very unlikely that these chemicals will make you sick.  Presently, there are no established “safe” or “unsafe” levels for these chemicals.  </a:t>
            </a:r>
          </a:p>
          <a:p>
            <a:pPr defTabSz="931774">
              <a:defRPr/>
            </a:pPr>
            <a:endParaRPr lang="en-US" baseline="0" dirty="0" smtClean="0"/>
          </a:p>
          <a:p>
            <a:pPr defTabSz="931774">
              <a:defRPr/>
            </a:pPr>
            <a:r>
              <a:rPr lang="en-US" baseline="0" dirty="0" smtClean="0"/>
              <a:t>Families who have been CHAMACOS since birth will receive results for 4 chemicals, and families who joined at age 9 will receive results for 3 chemicals.  This is because we only had enough funding to measure one of the chemicals in families that also had measurements from pregnancy.  </a:t>
            </a:r>
          </a:p>
        </p:txBody>
      </p:sp>
      <p:sp>
        <p:nvSpPr>
          <p:cNvPr id="4" name="Slide Number Placeholder 3"/>
          <p:cNvSpPr>
            <a:spLocks noGrp="1"/>
          </p:cNvSpPr>
          <p:nvPr>
            <p:ph type="sldNum" sz="quarter" idx="10"/>
          </p:nvPr>
        </p:nvSpPr>
        <p:spPr/>
        <p:txBody>
          <a:bodyPr/>
          <a:lstStyle/>
          <a:p>
            <a:fld id="{87556C6C-217F-4031-B46D-958738754DFE}" type="slidenum">
              <a:rPr lang="en-US" smtClean="0"/>
              <a:t>3</a:t>
            </a:fld>
            <a:endParaRPr lang="en-US"/>
          </a:p>
        </p:txBody>
      </p:sp>
    </p:spTree>
    <p:extLst>
      <p:ext uri="{BB962C8B-B14F-4D97-AF65-F5344CB8AC3E}">
        <p14:creationId xmlns:p14="http://schemas.microsoft.com/office/powerpoint/2010/main" val="364702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27FD2-B605-4121-942B-BA3F188D7C8D}" type="slidenum">
              <a:rPr lang="en-US"/>
              <a:pPr/>
              <a:t>4</a:t>
            </a:fld>
            <a:endParaRPr lang="en-US"/>
          </a:p>
        </p:txBody>
      </p:sp>
      <p:sp>
        <p:nvSpPr>
          <p:cNvPr id="917506" name="Rectangle 2"/>
          <p:cNvSpPr>
            <a:spLocks noGrp="1" noRot="1" noChangeAspect="1" noChangeArrowheads="1" noTextEdit="1"/>
          </p:cNvSpPr>
          <p:nvPr>
            <p:ph type="sldImg"/>
          </p:nvPr>
        </p:nvSpPr>
        <p:spPr>
          <a:xfrm>
            <a:off x="1181100" y="695325"/>
            <a:ext cx="4648200" cy="3486150"/>
          </a:xfrm>
          <a:ln/>
        </p:spPr>
      </p:sp>
      <p:sp>
        <p:nvSpPr>
          <p:cNvPr id="917507" name="Rectangle 3"/>
          <p:cNvSpPr>
            <a:spLocks noGrp="1" noChangeArrowheads="1"/>
          </p:cNvSpPr>
          <p:nvPr>
            <p:ph type="body" idx="1"/>
          </p:nvPr>
        </p:nvSpPr>
        <p:spPr>
          <a:xfrm>
            <a:off x="934720" y="4416427"/>
            <a:ext cx="5140960" cy="4184650"/>
          </a:xfrm>
        </p:spPr>
        <p:txBody>
          <a:bodyPr/>
          <a:lstStyle/>
          <a:p>
            <a:r>
              <a:rPr lang="en-US" b="1" dirty="0"/>
              <a:t>DDT is a pesticide used to kill insects.  </a:t>
            </a:r>
            <a:endParaRPr lang="en-US" dirty="0"/>
          </a:p>
          <a:p>
            <a:pPr lvl="0"/>
            <a:r>
              <a:rPr lang="en-US" b="1" dirty="0"/>
              <a:t>It was used on farm crops in the United States until 1972.</a:t>
            </a:r>
            <a:endParaRPr lang="en-US" dirty="0"/>
          </a:p>
          <a:p>
            <a:pPr lvl="0"/>
            <a:r>
              <a:rPr lang="en-US" b="1" dirty="0"/>
              <a:t>It was used to prevent malaria in Mexico until 2000.  </a:t>
            </a:r>
            <a:endParaRPr lang="en-US" dirty="0"/>
          </a:p>
          <a:p>
            <a:pPr lvl="0"/>
            <a:r>
              <a:rPr lang="en-US" b="1" dirty="0"/>
              <a:t>It is no longer used in the U.S. or Mexico, but it can remain in the soil and in our bodies for many years.  </a:t>
            </a:r>
            <a:endParaRPr lang="en-US" dirty="0"/>
          </a:p>
          <a:p>
            <a:r>
              <a:rPr lang="en-US" b="1" dirty="0"/>
              <a:t>DDE is formed as DDT breaks down in the environment, and is another marker for DDT exposure.</a:t>
            </a:r>
          </a:p>
          <a:p>
            <a:endParaRPr lang="en-US" b="1" dirty="0"/>
          </a:p>
          <a:p>
            <a:pPr lvl="0"/>
            <a:r>
              <a:rPr lang="en-US" b="1" dirty="0"/>
              <a:t>You will probably not experience new exposures to DDT unless you travel to countries in South America, Africa, or Asia where it is still used.</a:t>
            </a:r>
            <a:endParaRPr lang="en-US" dirty="0"/>
          </a:p>
          <a:p>
            <a:pPr lvl="0"/>
            <a:r>
              <a:rPr lang="en-US" b="1" dirty="0"/>
              <a:t>If DDT or DDE is measured in your blood, it is probably left over from past exposures. </a:t>
            </a:r>
            <a:endParaRPr lang="en-US" dirty="0"/>
          </a:p>
          <a:p>
            <a:pPr lvl="0"/>
            <a:r>
              <a:rPr lang="en-US" b="1" dirty="0"/>
              <a:t>Your levels will get lower naturally with time.</a:t>
            </a:r>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27FD2-B605-4121-942B-BA3F188D7C8D}" type="slidenum">
              <a:rPr lang="en-US"/>
              <a:pPr/>
              <a:t>5</a:t>
            </a:fld>
            <a:endParaRPr lang="en-US"/>
          </a:p>
        </p:txBody>
      </p:sp>
      <p:sp>
        <p:nvSpPr>
          <p:cNvPr id="917506" name="Rectangle 2"/>
          <p:cNvSpPr>
            <a:spLocks noGrp="1" noRot="1" noChangeAspect="1" noChangeArrowheads="1" noTextEdit="1"/>
          </p:cNvSpPr>
          <p:nvPr>
            <p:ph type="sldImg"/>
          </p:nvPr>
        </p:nvSpPr>
        <p:spPr>
          <a:xfrm>
            <a:off x="1181100" y="695325"/>
            <a:ext cx="4648200" cy="3486150"/>
          </a:xfrm>
          <a:ln/>
        </p:spPr>
      </p:sp>
      <p:sp>
        <p:nvSpPr>
          <p:cNvPr id="917507" name="Rectangle 3"/>
          <p:cNvSpPr>
            <a:spLocks noGrp="1" noChangeArrowheads="1"/>
          </p:cNvSpPr>
          <p:nvPr>
            <p:ph type="body" idx="1"/>
          </p:nvPr>
        </p:nvSpPr>
        <p:spPr>
          <a:xfrm>
            <a:off x="934720" y="4416427"/>
            <a:ext cx="5140960" cy="4184650"/>
          </a:xfrm>
        </p:spPr>
        <p:txBody>
          <a:bodyPr/>
          <a:lstStyle/>
          <a:p>
            <a:pPr lvl="0"/>
            <a:r>
              <a:rPr lang="en-US" b="1" dirty="0"/>
              <a:t>PBDEs are found in:</a:t>
            </a:r>
          </a:p>
          <a:p>
            <a:pPr lvl="0"/>
            <a:r>
              <a:rPr lang="en-US" b="1" dirty="0"/>
              <a:t>The foam in furniture, car seats, and baby products.</a:t>
            </a:r>
            <a:endParaRPr lang="en-US" dirty="0"/>
          </a:p>
          <a:p>
            <a:pPr lvl="0"/>
            <a:r>
              <a:rPr lang="en-US" b="1" dirty="0"/>
              <a:t>Carpet padding.</a:t>
            </a:r>
            <a:endParaRPr lang="en-US" dirty="0"/>
          </a:p>
          <a:p>
            <a:pPr lvl="0"/>
            <a:r>
              <a:rPr lang="en-US" b="1" dirty="0"/>
              <a:t>Electronics like TVs and computers.</a:t>
            </a:r>
            <a:endParaRPr lang="en-US" dirty="0"/>
          </a:p>
          <a:p>
            <a:r>
              <a:rPr lang="en-US" b="1" dirty="0"/>
              <a:t>Items purchased in California before 2005 are the most likely to have PBDEs.  </a:t>
            </a:r>
          </a:p>
          <a:p>
            <a:endParaRPr lang="en-US" dirty="0"/>
          </a:p>
          <a:p>
            <a:pPr>
              <a:spcBef>
                <a:spcPts val="1427"/>
              </a:spcBef>
            </a:pPr>
            <a:r>
              <a:rPr lang="en-US" dirty="0"/>
              <a:t>To limit exposures,</a:t>
            </a:r>
          </a:p>
          <a:p>
            <a:pPr>
              <a:spcBef>
                <a:spcPts val="1427"/>
              </a:spcBef>
            </a:pPr>
            <a:endParaRPr lang="en-US" dirty="0"/>
          </a:p>
          <a:p>
            <a:pPr lvl="0"/>
            <a:r>
              <a:rPr lang="en-US" b="1" dirty="0"/>
              <a:t>Repair or replace upholstered items with ripped covers or exposed foam.</a:t>
            </a:r>
            <a:endParaRPr lang="en-US" dirty="0"/>
          </a:p>
          <a:p>
            <a:pPr lvl="0"/>
            <a:r>
              <a:rPr lang="en-US" b="1" dirty="0"/>
              <a:t>PBDEs get into house dust.  Dusting with a damp cloth, wet mopping, and using a vacuum with a special HEPA filter can help.</a:t>
            </a:r>
            <a:endParaRPr lang="en-US" dirty="0"/>
          </a:p>
          <a:p>
            <a:r>
              <a:rPr lang="en-US" b="1" dirty="0"/>
              <a:t>Open your windows to let in fresh air.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charset="0"/>
                <a:ea typeface="MS PGothic" charset="0"/>
                <a:cs typeface="MS PGothic" charset="0"/>
              </a:defRPr>
            </a:lvl1pPr>
            <a:lvl2pPr marL="742909" indent="-285734" eaLnBrk="0" hangingPunct="0">
              <a:defRPr>
                <a:solidFill>
                  <a:schemeClr val="tx1"/>
                </a:solidFill>
                <a:latin typeface="Century Gothic" charset="0"/>
                <a:ea typeface="MS PGothic" charset="0"/>
                <a:cs typeface="MS PGothic" charset="0"/>
              </a:defRPr>
            </a:lvl2pPr>
            <a:lvl3pPr marL="1142937" indent="-228587" eaLnBrk="0" hangingPunct="0">
              <a:defRPr>
                <a:solidFill>
                  <a:schemeClr val="tx1"/>
                </a:solidFill>
                <a:latin typeface="Century Gothic" charset="0"/>
                <a:ea typeface="MS PGothic" charset="0"/>
                <a:cs typeface="MS PGothic" charset="0"/>
              </a:defRPr>
            </a:lvl3pPr>
            <a:lvl4pPr marL="1600111" indent="-228587" eaLnBrk="0" hangingPunct="0">
              <a:defRPr>
                <a:solidFill>
                  <a:schemeClr val="tx1"/>
                </a:solidFill>
                <a:latin typeface="Century Gothic" charset="0"/>
                <a:ea typeface="MS PGothic" charset="0"/>
                <a:cs typeface="MS PGothic" charset="0"/>
              </a:defRPr>
            </a:lvl4pPr>
            <a:lvl5pPr marL="2057287" indent="-228587" eaLnBrk="0" hangingPunct="0">
              <a:defRPr>
                <a:solidFill>
                  <a:schemeClr val="tx1"/>
                </a:solidFill>
                <a:latin typeface="Century Gothic" charset="0"/>
                <a:ea typeface="MS PGothic" charset="0"/>
                <a:cs typeface="MS PGothic" charset="0"/>
              </a:defRPr>
            </a:lvl5pPr>
            <a:lvl6pPr marL="2514461" indent="-228587" eaLnBrk="0" fontAlgn="base" hangingPunct="0">
              <a:spcBef>
                <a:spcPct val="0"/>
              </a:spcBef>
              <a:spcAft>
                <a:spcPct val="0"/>
              </a:spcAft>
              <a:defRPr>
                <a:solidFill>
                  <a:schemeClr val="tx1"/>
                </a:solidFill>
                <a:latin typeface="Century Gothic" charset="0"/>
                <a:ea typeface="MS PGothic" charset="0"/>
                <a:cs typeface="MS PGothic" charset="0"/>
              </a:defRPr>
            </a:lvl6pPr>
            <a:lvl7pPr marL="2971635" indent="-228587" eaLnBrk="0" fontAlgn="base" hangingPunct="0">
              <a:spcBef>
                <a:spcPct val="0"/>
              </a:spcBef>
              <a:spcAft>
                <a:spcPct val="0"/>
              </a:spcAft>
              <a:defRPr>
                <a:solidFill>
                  <a:schemeClr val="tx1"/>
                </a:solidFill>
                <a:latin typeface="Century Gothic" charset="0"/>
                <a:ea typeface="MS PGothic" charset="0"/>
                <a:cs typeface="MS PGothic" charset="0"/>
              </a:defRPr>
            </a:lvl7pPr>
            <a:lvl8pPr marL="3428811" indent="-228587" eaLnBrk="0" fontAlgn="base" hangingPunct="0">
              <a:spcBef>
                <a:spcPct val="0"/>
              </a:spcBef>
              <a:spcAft>
                <a:spcPct val="0"/>
              </a:spcAft>
              <a:defRPr>
                <a:solidFill>
                  <a:schemeClr val="tx1"/>
                </a:solidFill>
                <a:latin typeface="Century Gothic" charset="0"/>
                <a:ea typeface="MS PGothic" charset="0"/>
                <a:cs typeface="MS PGothic" charset="0"/>
              </a:defRPr>
            </a:lvl8pPr>
            <a:lvl9pPr marL="3885985" indent="-228587" eaLnBrk="0" fontAlgn="base" hangingPunct="0">
              <a:spcBef>
                <a:spcPct val="0"/>
              </a:spcBef>
              <a:spcAft>
                <a:spcPct val="0"/>
              </a:spcAft>
              <a:defRPr>
                <a:solidFill>
                  <a:schemeClr val="tx1"/>
                </a:solidFill>
                <a:latin typeface="Century Gothic" charset="0"/>
                <a:ea typeface="MS PGothic" charset="0"/>
                <a:cs typeface="MS PGothic" charset="0"/>
              </a:defRPr>
            </a:lvl9pPr>
          </a:lstStyle>
          <a:p>
            <a:pPr eaLnBrk="1" hangingPunct="1"/>
            <a:fld id="{94163180-9AC0-6F4E-96E5-45AE149FF500}" type="slidenum">
              <a:rPr lang="en-US">
                <a:latin typeface="Century Gothic"/>
              </a:rPr>
              <a:pPr eaLnBrk="1" hangingPunct="1"/>
              <a:t>6</a:t>
            </a:fld>
            <a:endParaRPr lang="en-US" dirty="0">
              <a:latin typeface="Century Gothic"/>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PCBs were used in electronics until 1977.  Old electronics still pollute the air, soil, lakes, and oceans with PCBs.  We are exposed to PCBs through:</a:t>
            </a:r>
            <a:endParaRPr lang="en-US" dirty="0"/>
          </a:p>
          <a:p>
            <a:pPr lvl="0"/>
            <a:r>
              <a:rPr lang="en-US" b="1" dirty="0"/>
              <a:t>Eating certain fish that come from polluted waters.</a:t>
            </a:r>
            <a:endParaRPr lang="en-US" dirty="0"/>
          </a:p>
          <a:p>
            <a:r>
              <a:rPr lang="en-US" b="1" dirty="0"/>
              <a:t>Indoor air in schools, homes, or offices that use old fluorescent lights. </a:t>
            </a:r>
          </a:p>
          <a:p>
            <a:endParaRPr lang="en-US" b="1" dirty="0"/>
          </a:p>
          <a:p>
            <a:pPr defTabSz="931774">
              <a:defRPr/>
            </a:pPr>
            <a:r>
              <a:rPr lang="en-US" b="1" dirty="0"/>
              <a:t>To limit PCB exposure:</a:t>
            </a:r>
          </a:p>
          <a:p>
            <a:endParaRPr lang="en-US" b="1" dirty="0"/>
          </a:p>
          <a:p>
            <a:pPr lvl="0"/>
            <a:r>
              <a:rPr lang="en-US" b="1" dirty="0"/>
              <a:t>If you go fishing, follow local fish advisories. They will tell you if any fish are unsafe to eat.</a:t>
            </a:r>
            <a:endParaRPr lang="en-US" dirty="0"/>
          </a:p>
          <a:p>
            <a:pPr lvl="0"/>
            <a:r>
              <a:rPr lang="en-US" b="1" dirty="0"/>
              <a:t>If you live near a hazardous waste facility, do not let children play in the dirt.</a:t>
            </a:r>
            <a:endParaRPr lang="en-US" dirty="0"/>
          </a:p>
          <a:p>
            <a:pPr lvl="0"/>
            <a:r>
              <a:rPr lang="en-US" b="1" dirty="0"/>
              <a:t>Don’t allow children to put dirt in their mouths.</a:t>
            </a:r>
            <a:endParaRPr lang="en-US" dirty="0"/>
          </a:p>
          <a:p>
            <a:r>
              <a:rPr lang="en-US" b="1" dirty="0"/>
              <a:t>Wash children’s hands and faces often, especially before eating.</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886" eaLnBrk="0" hangingPunct="0">
              <a:defRPr>
                <a:solidFill>
                  <a:schemeClr val="tx1"/>
                </a:solidFill>
                <a:latin typeface="Calibri" pitchFamily="34" charset="0"/>
                <a:ea typeface="ヒラギノ角ゴ Pro W3" charset="-128"/>
              </a:defRPr>
            </a:lvl1pPr>
            <a:lvl2pPr marL="742868" indent="-285718" defTabSz="915886" eaLnBrk="0" hangingPunct="0">
              <a:defRPr>
                <a:solidFill>
                  <a:schemeClr val="tx1"/>
                </a:solidFill>
                <a:latin typeface="Calibri" pitchFamily="34" charset="0"/>
                <a:ea typeface="ヒラギノ角ゴ Pro W3" charset="-128"/>
              </a:defRPr>
            </a:lvl2pPr>
            <a:lvl3pPr marL="1142874" indent="-228574" defTabSz="915886" eaLnBrk="0" hangingPunct="0">
              <a:defRPr>
                <a:solidFill>
                  <a:schemeClr val="tx1"/>
                </a:solidFill>
                <a:latin typeface="Calibri" pitchFamily="34" charset="0"/>
                <a:ea typeface="ヒラギノ角ゴ Pro W3" charset="-128"/>
              </a:defRPr>
            </a:lvl3pPr>
            <a:lvl4pPr marL="1600023" indent="-228574" defTabSz="915886" eaLnBrk="0" hangingPunct="0">
              <a:defRPr>
                <a:solidFill>
                  <a:schemeClr val="tx1"/>
                </a:solidFill>
                <a:latin typeface="Calibri" pitchFamily="34" charset="0"/>
                <a:ea typeface="ヒラギノ角ゴ Pro W3" charset="-128"/>
              </a:defRPr>
            </a:lvl4pPr>
            <a:lvl5pPr marL="2057174" indent="-228574" defTabSz="915886" eaLnBrk="0" hangingPunct="0">
              <a:defRPr>
                <a:solidFill>
                  <a:schemeClr val="tx1"/>
                </a:solidFill>
                <a:latin typeface="Calibri" pitchFamily="34" charset="0"/>
                <a:ea typeface="ヒラギノ角ゴ Pro W3" charset="-128"/>
              </a:defRPr>
            </a:lvl5pPr>
            <a:lvl6pPr marL="2514322" indent="-228574" defTabSz="915886" eaLnBrk="0" fontAlgn="base" hangingPunct="0">
              <a:spcBef>
                <a:spcPct val="0"/>
              </a:spcBef>
              <a:spcAft>
                <a:spcPct val="0"/>
              </a:spcAft>
              <a:defRPr>
                <a:solidFill>
                  <a:schemeClr val="tx1"/>
                </a:solidFill>
                <a:latin typeface="Calibri" pitchFamily="34" charset="0"/>
                <a:ea typeface="ヒラギノ角ゴ Pro W3" charset="-128"/>
              </a:defRPr>
            </a:lvl6pPr>
            <a:lvl7pPr marL="2971470" indent="-228574" defTabSz="915886" eaLnBrk="0" fontAlgn="base" hangingPunct="0">
              <a:spcBef>
                <a:spcPct val="0"/>
              </a:spcBef>
              <a:spcAft>
                <a:spcPct val="0"/>
              </a:spcAft>
              <a:defRPr>
                <a:solidFill>
                  <a:schemeClr val="tx1"/>
                </a:solidFill>
                <a:latin typeface="Calibri" pitchFamily="34" charset="0"/>
                <a:ea typeface="ヒラギノ角ゴ Pro W3" charset="-128"/>
              </a:defRPr>
            </a:lvl7pPr>
            <a:lvl8pPr marL="3428621" indent="-228574" defTabSz="915886" eaLnBrk="0" fontAlgn="base" hangingPunct="0">
              <a:spcBef>
                <a:spcPct val="0"/>
              </a:spcBef>
              <a:spcAft>
                <a:spcPct val="0"/>
              </a:spcAft>
              <a:defRPr>
                <a:solidFill>
                  <a:schemeClr val="tx1"/>
                </a:solidFill>
                <a:latin typeface="Calibri" pitchFamily="34" charset="0"/>
                <a:ea typeface="ヒラギノ角ゴ Pro W3" charset="-128"/>
              </a:defRPr>
            </a:lvl8pPr>
            <a:lvl9pPr marL="3885770" indent="-228574" defTabSz="915886" eaLnBrk="0" fontAlgn="base" hangingPunct="0">
              <a:spcBef>
                <a:spcPct val="0"/>
              </a:spcBef>
              <a:spcAft>
                <a:spcPct val="0"/>
              </a:spcAft>
              <a:defRPr>
                <a:solidFill>
                  <a:schemeClr val="tx1"/>
                </a:solidFill>
                <a:latin typeface="Calibri" pitchFamily="34" charset="0"/>
                <a:ea typeface="ヒラギノ角ゴ Pro W3" charset="-128"/>
              </a:defRPr>
            </a:lvl9pPr>
          </a:lstStyle>
          <a:p>
            <a:pPr eaLnBrk="1" hangingPunct="1"/>
            <a:fld id="{1273662D-C621-47CE-A4D6-4AE940A8D28A}" type="slidenum">
              <a:rPr lang="en-US" smtClean="0">
                <a:solidFill>
                  <a:prstClr val="black"/>
                </a:solidFill>
                <a:latin typeface="Arial" pitchFamily="34" charset="0"/>
              </a:rPr>
              <a:pPr eaLnBrk="1" hangingPunct="1"/>
              <a:t>7</a:t>
            </a:fld>
            <a:endParaRPr lang="en-US" smtClean="0">
              <a:solidFill>
                <a:prstClr val="black"/>
              </a:solidFill>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BPA is a chemical that is used to make hard, clear plastics. It is found in:</a:t>
            </a:r>
            <a:endParaRPr lang="en-US" dirty="0"/>
          </a:p>
          <a:p>
            <a:pPr lvl="0"/>
            <a:r>
              <a:rPr lang="en-US" b="1" dirty="0"/>
              <a:t>Some hard plastic water bottles and food containers. </a:t>
            </a:r>
            <a:endParaRPr lang="en-US" dirty="0"/>
          </a:p>
          <a:p>
            <a:pPr lvl="0"/>
            <a:r>
              <a:rPr lang="en-US" b="1" dirty="0"/>
              <a:t>Canned foods. </a:t>
            </a:r>
            <a:endParaRPr lang="en-US" dirty="0"/>
          </a:p>
          <a:p>
            <a:pPr lvl="0"/>
            <a:r>
              <a:rPr lang="en-US" b="1" dirty="0"/>
              <a:t>Printed cash register receipts.</a:t>
            </a:r>
            <a:endParaRPr lang="en-US" dirty="0"/>
          </a:p>
          <a:p>
            <a:r>
              <a:rPr lang="en-US" b="1" dirty="0"/>
              <a:t>Hard plastics like CDs and DVDs.</a:t>
            </a:r>
          </a:p>
          <a:p>
            <a:endParaRPr lang="en-US" b="1" dirty="0"/>
          </a:p>
          <a:p>
            <a:r>
              <a:rPr lang="en-US" b="1" dirty="0"/>
              <a:t>To limit BPA exposure:</a:t>
            </a:r>
          </a:p>
          <a:p>
            <a:pPr lvl="0"/>
            <a:r>
              <a:rPr lang="en-US" b="1" dirty="0"/>
              <a:t>Use glass storage containers for food.  </a:t>
            </a:r>
            <a:endParaRPr lang="en-US" dirty="0"/>
          </a:p>
          <a:p>
            <a:pPr lvl="0"/>
            <a:r>
              <a:rPr lang="en-US" b="1" dirty="0"/>
              <a:t>Use stainless steel water bottles.</a:t>
            </a:r>
            <a:endParaRPr lang="en-US" dirty="0"/>
          </a:p>
          <a:p>
            <a:pPr lvl="0"/>
            <a:r>
              <a:rPr lang="en-US" b="1" dirty="0"/>
              <a:t>If you must use plastic, look for items that are labeled BPA-free. </a:t>
            </a:r>
          </a:p>
          <a:p>
            <a:pPr lvl="0"/>
            <a:r>
              <a:rPr lang="en-US" b="1" dirty="0"/>
              <a:t>Avoid microwaving or heating foods in plastic bowls, cups or containers.</a:t>
            </a:r>
            <a:endParaRPr lang="en-US" dirty="0"/>
          </a:p>
          <a:p>
            <a:pPr lvl="0"/>
            <a:r>
              <a:rPr lang="en-US" b="1" dirty="0"/>
              <a:t>Eat fresh or frozen food instead of canned, if possible. </a:t>
            </a:r>
            <a:endParaRPr lang="en-US" dirty="0"/>
          </a:p>
          <a:p>
            <a:r>
              <a:rPr lang="en-US" b="1" dirty="0"/>
              <a:t>Wash your hands after touching store receipts.</a:t>
            </a:r>
          </a:p>
          <a:p>
            <a:endParaRPr lang="en-US" b="1" dirty="0"/>
          </a:p>
          <a:p>
            <a:r>
              <a:rPr lang="en-US" b="1" dirty="0"/>
              <a:t>(So far, we have only been able to measure BPA in urine from children who have participated in CHAMACOS since birth.)</a:t>
            </a:r>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i="1" dirty="0" smtClean="0"/>
              <a:t>Voy a estar mostrando los niveles de ciertas sustancias químicas del ambiente que medimos en estas muestras. Antes de hacer esto, quiero recordarles algunas cosas. En primer lugar, es importante saber que casi todas las personas en los Estados Unidos tienen estos productos químicos en sus cuerpos, por lo que será perfectamente normal si también las encontramos en el tuyo. En segundo lugar, es importante recordar que estos resultados no tienen ningún significado médico. Estos</a:t>
            </a:r>
            <a:r>
              <a:rPr lang="es-ES" i="1" baseline="0" dirty="0" smtClean="0"/>
              <a:t> </a:t>
            </a:r>
            <a:r>
              <a:rPr lang="es-ES" i="1" dirty="0" smtClean="0"/>
              <a:t>productos químicos se usan, ya que se consideran seguros, y es muy poco probable que tenerlos en su cuerpo van a causar que se enferme.</a:t>
            </a:r>
            <a:r>
              <a:rPr lang="en-US" i="1" baseline="0" dirty="0" smtClean="0"/>
              <a:t> </a:t>
            </a:r>
            <a:r>
              <a:rPr lang="es-ES" i="1" baseline="0" dirty="0" smtClean="0"/>
              <a:t>Sin embargo, los científicos aún están haciendo la investigación para saber si estos productos químicos tienen efectos leves sobre la salud o el desarrollo; esta es la razón para el Estudio CHAMACOS. Estamos proporcionando a usted estos resultados porque sabemos que muchas de las participantes tienen curiosidad por conocer sus propios niveles y aprender formas de reducir la exposición a estos productos químicos. </a:t>
            </a:r>
            <a:endParaRPr lang="en-US" dirty="0" smtClean="0"/>
          </a:p>
          <a:p>
            <a:pPr defTabSz="931774">
              <a:defRPr/>
            </a:pPr>
            <a:endParaRPr lang="en-US" dirty="0" smtClean="0"/>
          </a:p>
          <a:p>
            <a:pPr defTabSz="931774">
              <a:defRPr/>
            </a:pPr>
            <a:r>
              <a:rPr lang="es-ES" dirty="0" smtClean="0"/>
              <a:t>Si decide recibir sus resultados, se los haremos saber por 3 a 4 diferentes productos químicos y sus niveles en comparación con otras personas en CHAMACOS y otros estadounidenses en su grupo de edad. Voy a hablar más sobre los productos químicos específicos en unos pocos minutos. Estos productos químicos no son pesticidas usados ​​localmente. Estos productos químicos son pesticidas que no se</a:t>
            </a:r>
            <a:r>
              <a:rPr lang="es-ES" baseline="0" dirty="0" smtClean="0"/>
              <a:t> usaron</a:t>
            </a:r>
            <a:r>
              <a:rPr lang="es-ES" dirty="0" smtClean="0"/>
              <a:t> ​​localmente. Son sustancias químicas a las cuales las personas están expuestas en sus hogares, o que pueden haber estado expuestas en</a:t>
            </a:r>
            <a:r>
              <a:rPr lang="es-ES" baseline="0" dirty="0" smtClean="0"/>
              <a:t> </a:t>
            </a:r>
            <a:r>
              <a:rPr lang="es-ES" dirty="0" smtClean="0"/>
              <a:t>México. Sus niveles pueden ser altos, medios o bajos en comparación con otras personas, pero incluso si sus niveles son altos, es muy poco probable que estos productos químicos pueden causar que usted</a:t>
            </a:r>
            <a:r>
              <a:rPr lang="es-ES" baseline="0" dirty="0" smtClean="0"/>
              <a:t> se </a:t>
            </a:r>
            <a:r>
              <a:rPr lang="es-ES" dirty="0" smtClean="0"/>
              <a:t>enferme. En la actualidad,</a:t>
            </a:r>
            <a:r>
              <a:rPr lang="es-ES" baseline="0" dirty="0" smtClean="0"/>
              <a:t> no existen niveles “seguros” o “inseguros” establecidos para estos químicos. </a:t>
            </a:r>
            <a:r>
              <a:rPr lang="en-US" baseline="0" dirty="0" smtClean="0"/>
              <a:t>  </a:t>
            </a:r>
          </a:p>
          <a:p>
            <a:pPr defTabSz="931774">
              <a:defRPr/>
            </a:pPr>
            <a:endParaRPr lang="en-US" baseline="0" dirty="0" smtClean="0"/>
          </a:p>
          <a:p>
            <a:pPr defTabSz="931774">
              <a:defRPr/>
            </a:pPr>
            <a:r>
              <a:rPr lang="es-ES" baseline="0" dirty="0" smtClean="0"/>
              <a:t>Las familias que han estado con CHAMACOS desde su nacimiento recibirán los resultados de 4 químicos, y las familias que se unieron a los 9 años recibirán los resultados de 3 químicos. Esto se debe a que sólo teníamos fondos suficientes para medir uno de los productos químicos en las familias que también tenían medidas desde el embarazo.</a:t>
            </a:r>
            <a:endParaRPr lang="en-US" baseline="0" dirty="0" smtClean="0"/>
          </a:p>
        </p:txBody>
      </p:sp>
      <p:sp>
        <p:nvSpPr>
          <p:cNvPr id="4" name="Slide Number Placeholder 3"/>
          <p:cNvSpPr>
            <a:spLocks noGrp="1"/>
          </p:cNvSpPr>
          <p:nvPr>
            <p:ph type="sldNum" sz="quarter" idx="10"/>
          </p:nvPr>
        </p:nvSpPr>
        <p:spPr/>
        <p:txBody>
          <a:bodyPr/>
          <a:lstStyle/>
          <a:p>
            <a:fld id="{87556C6C-217F-4031-B46D-958738754DFE}" type="slidenum">
              <a:rPr lang="en-US" smtClean="0"/>
              <a:t>8</a:t>
            </a:fld>
            <a:endParaRPr lang="en-US"/>
          </a:p>
        </p:txBody>
      </p:sp>
    </p:spTree>
    <p:extLst>
      <p:ext uri="{BB962C8B-B14F-4D97-AF65-F5344CB8AC3E}">
        <p14:creationId xmlns:p14="http://schemas.microsoft.com/office/powerpoint/2010/main" val="364702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87556C6C-217F-4031-B46D-958738754DFE}" type="slidenum">
              <a:rPr lang="en-US" smtClean="0"/>
              <a:t>9</a:t>
            </a:fld>
            <a:endParaRPr lang="en-US"/>
          </a:p>
        </p:txBody>
      </p:sp>
    </p:spTree>
    <p:extLst>
      <p:ext uri="{BB962C8B-B14F-4D97-AF65-F5344CB8AC3E}">
        <p14:creationId xmlns:p14="http://schemas.microsoft.com/office/powerpoint/2010/main" val="320834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5F188-A99B-47F7-A833-271922A2EC4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117271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5F188-A99B-47F7-A833-271922A2EC4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335208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5F188-A99B-47F7-A833-271922A2EC4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401707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70E153A-B945-437B-9621-5F2903A8DDF1}" type="slidenum">
              <a:rPr lang="en-US"/>
              <a:pPr>
                <a:defRPr/>
              </a:pPr>
              <a:t>‹#›</a:t>
            </a:fld>
            <a:endParaRPr lang="en-US"/>
          </a:p>
        </p:txBody>
      </p:sp>
    </p:spTree>
    <p:extLst>
      <p:ext uri="{BB962C8B-B14F-4D97-AF65-F5344CB8AC3E}">
        <p14:creationId xmlns:p14="http://schemas.microsoft.com/office/powerpoint/2010/main" val="158790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5F188-A99B-47F7-A833-271922A2EC4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351888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5F188-A99B-47F7-A833-271922A2EC4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363181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E5F188-A99B-47F7-A833-271922A2EC4B}"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212235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E5F188-A99B-47F7-A833-271922A2EC4B}" type="datetimeFigureOut">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135313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E5F188-A99B-47F7-A833-271922A2EC4B}" type="datetimeFigureOut">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110927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5F188-A99B-47F7-A833-271922A2EC4B}" type="datetimeFigureOut">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43888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5F188-A99B-47F7-A833-271922A2EC4B}"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12814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5F188-A99B-47F7-A833-271922A2EC4B}"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CB25D-720F-4190-B319-7B2B4BD80B91}" type="slidenum">
              <a:rPr lang="en-US" smtClean="0"/>
              <a:t>‹#›</a:t>
            </a:fld>
            <a:endParaRPr lang="en-US"/>
          </a:p>
        </p:txBody>
      </p:sp>
    </p:spTree>
    <p:extLst>
      <p:ext uri="{BB962C8B-B14F-4D97-AF65-F5344CB8AC3E}">
        <p14:creationId xmlns:p14="http://schemas.microsoft.com/office/powerpoint/2010/main" val="228981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5F188-A99B-47F7-A833-271922A2EC4B}" type="datetimeFigureOut">
              <a:rPr lang="en-US" smtClean="0"/>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B25D-720F-4190-B319-7B2B4BD80B91}" type="slidenum">
              <a:rPr lang="en-US" smtClean="0"/>
              <a:t>‹#›</a:t>
            </a:fld>
            <a:endParaRPr lang="en-US"/>
          </a:p>
        </p:txBody>
      </p:sp>
    </p:spTree>
    <p:extLst>
      <p:ext uri="{BB962C8B-B14F-4D97-AF65-F5344CB8AC3E}">
        <p14:creationId xmlns:p14="http://schemas.microsoft.com/office/powerpoint/2010/main" val="1556632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9.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B050"/>
          </a:solidFill>
          <a:ln>
            <a:noFill/>
          </a:ln>
          <a:effectLst/>
        </p:spPr>
        <p:txBody>
          <a:bodyPr vert="horz" lIns="90477" tIns="44445" rIns="90477" bIns="44445" rtlCol="0" anchor="ctr">
            <a:normAutofit/>
          </a:bodyPr>
          <a:lstStyle/>
          <a:p>
            <a:r>
              <a:rPr lang="en-US" dirty="0">
                <a:solidFill>
                  <a:schemeClr val="bg1"/>
                </a:solidFill>
                <a:latin typeface="+mn-lt"/>
                <a:ea typeface="+mn-ea"/>
                <a:cs typeface="+mn-cs"/>
              </a:rPr>
              <a:t>Learning Your Chemical Results</a:t>
            </a:r>
          </a:p>
        </p:txBody>
      </p:sp>
    </p:spTree>
    <p:extLst>
      <p:ext uri="{BB962C8B-B14F-4D97-AF65-F5344CB8AC3E}">
        <p14:creationId xmlns:p14="http://schemas.microsoft.com/office/powerpoint/2010/main" val="3289633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543" t="15388" r="-1"/>
          <a:stretch/>
        </p:blipFill>
        <p:spPr>
          <a:xfrm>
            <a:off x="988828" y="2296633"/>
            <a:ext cx="7280437" cy="3829530"/>
          </a:xfrm>
        </p:spPr>
      </p:pic>
      <p:sp>
        <p:nvSpPr>
          <p:cNvPr id="6" name="TextBox 5"/>
          <p:cNvSpPr txBox="1"/>
          <p:nvPr/>
        </p:nvSpPr>
        <p:spPr>
          <a:xfrm>
            <a:off x="5410200" y="2514600"/>
            <a:ext cx="2438400" cy="1200329"/>
          </a:xfrm>
          <a:prstGeom prst="rect">
            <a:avLst/>
          </a:prstGeom>
          <a:noFill/>
        </p:spPr>
        <p:txBody>
          <a:bodyPr wrap="square" rtlCol="0">
            <a:spAutoFit/>
          </a:bodyPr>
          <a:lstStyle/>
          <a:p>
            <a:r>
              <a:rPr lang="en-US" dirty="0" smtClean="0"/>
              <a:t>Let’s look at this black line and see what it tells us about Maria’s PBDE levels.</a:t>
            </a:r>
            <a:endParaRPr lang="en-US" dirty="0"/>
          </a:p>
        </p:txBody>
      </p:sp>
      <p:cxnSp>
        <p:nvCxnSpPr>
          <p:cNvPr id="8" name="Straight Arrow Connector 7"/>
          <p:cNvCxnSpPr/>
          <p:nvPr/>
        </p:nvCxnSpPr>
        <p:spPr>
          <a:xfrm flipH="1">
            <a:off x="4191000" y="32004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524000" y="152400"/>
            <a:ext cx="7391400" cy="1143000"/>
          </a:xfrm>
          <a:solidFill>
            <a:srgbClr val="00B050"/>
          </a:solidFill>
        </p:spPr>
        <p:txBody>
          <a:bodyPr vert="horz" lIns="91440" tIns="45720" rIns="91440" bIns="45720" rtlCol="0" anchor="ctr">
            <a:noAutofit/>
          </a:bodyPr>
          <a:lstStyle/>
          <a:p>
            <a:r>
              <a:rPr lang="en-US" sz="4000" dirty="0">
                <a:solidFill>
                  <a:schemeClr val="bg1"/>
                </a:solidFill>
                <a:latin typeface="Calibri" pitchFamily="34" charset="0"/>
                <a:ea typeface="+mn-ea"/>
                <a:cs typeface="+mn-cs"/>
              </a:rPr>
              <a:t>Example 1:  Maria’s PBDE Results</a:t>
            </a:r>
          </a:p>
        </p:txBody>
      </p:sp>
    </p:spTree>
    <p:extLst>
      <p:ext uri="{BB962C8B-B14F-4D97-AF65-F5344CB8AC3E}">
        <p14:creationId xmlns:p14="http://schemas.microsoft.com/office/powerpoint/2010/main" val="3760372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543800" cy="1143000"/>
          </a:xfrm>
          <a:solidFill>
            <a:srgbClr val="00B050"/>
          </a:solidFill>
        </p:spPr>
        <p:txBody>
          <a:bodyPr vert="horz" lIns="91440" tIns="45720" rIns="91440" bIns="45720" rtlCol="0" anchor="ctr">
            <a:noAutofit/>
          </a:bodyPr>
          <a:lstStyle/>
          <a:p>
            <a:r>
              <a:rPr lang="en-US" sz="4000" dirty="0" smtClean="0">
                <a:solidFill>
                  <a:schemeClr val="bg1"/>
                </a:solidFill>
                <a:latin typeface="Calibri" pitchFamily="34" charset="0"/>
                <a:ea typeface="+mn-ea"/>
                <a:cs typeface="+mn-cs"/>
              </a:rPr>
              <a:t>Example 2:  Arturo’s PBDE </a:t>
            </a:r>
            <a:r>
              <a:rPr lang="en-US" sz="4000" dirty="0">
                <a:solidFill>
                  <a:schemeClr val="bg1"/>
                </a:solidFill>
                <a:latin typeface="Calibri" pitchFamily="34" charset="0"/>
                <a:ea typeface="+mn-ea"/>
                <a:cs typeface="+mn-cs"/>
              </a:rPr>
              <a:t>Results</a:t>
            </a:r>
          </a:p>
        </p:txBody>
      </p:sp>
      <p:cxnSp>
        <p:nvCxnSpPr>
          <p:cNvPr id="7" name="Straight Arrow Connector 6"/>
          <p:cNvCxnSpPr/>
          <p:nvPr/>
        </p:nvCxnSpPr>
        <p:spPr>
          <a:xfrm flipH="1">
            <a:off x="4267200" y="5257800"/>
            <a:ext cx="1676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7191" y="1600200"/>
            <a:ext cx="7162800" cy="4525963"/>
          </a:xfrm>
        </p:spPr>
      </p:pic>
      <p:sp>
        <p:nvSpPr>
          <p:cNvPr id="8" name="TextBox 7"/>
          <p:cNvSpPr txBox="1"/>
          <p:nvPr/>
        </p:nvSpPr>
        <p:spPr>
          <a:xfrm>
            <a:off x="5638800" y="1752600"/>
            <a:ext cx="2286000" cy="923330"/>
          </a:xfrm>
          <a:prstGeom prst="rect">
            <a:avLst/>
          </a:prstGeom>
          <a:noFill/>
        </p:spPr>
        <p:txBody>
          <a:bodyPr wrap="square" rtlCol="0">
            <a:spAutoFit/>
          </a:bodyPr>
          <a:lstStyle/>
          <a:p>
            <a:r>
              <a:rPr lang="en-US" dirty="0" smtClean="0"/>
              <a:t>Let’s look at where the black line is for Maria’s son, Arturo.</a:t>
            </a:r>
          </a:p>
        </p:txBody>
      </p:sp>
      <p:cxnSp>
        <p:nvCxnSpPr>
          <p:cNvPr id="9" name="Straight Arrow Connector 8"/>
          <p:cNvCxnSpPr/>
          <p:nvPr/>
        </p:nvCxnSpPr>
        <p:spPr>
          <a:xfrm flipH="1">
            <a:off x="4114800" y="2675930"/>
            <a:ext cx="1295400" cy="372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068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8" name="Straight Arrow Connector 7"/>
          <p:cNvCxnSpPr/>
          <p:nvPr/>
        </p:nvCxnSpPr>
        <p:spPr>
          <a:xfrm flipH="1">
            <a:off x="9829800" y="5105400"/>
            <a:ext cx="9906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485900" y="152400"/>
            <a:ext cx="7543800" cy="1143000"/>
          </a:xfrm>
          <a:prstGeom prst="rect">
            <a:avLst/>
          </a:prstGeom>
          <a:solidFill>
            <a:srgbClr val="00B050"/>
          </a:solidFill>
        </p:spPr>
        <p:txBody>
          <a:bodyPr vert="horz" lIns="91440" tIns="45720" rIns="91440" bIns="45720" rtlCol="0" anchor="ctr">
            <a:noAutofit/>
          </a:bodyPr>
          <a:lstStyle>
            <a:lvl1pPr algn="ctr">
              <a:spcBef>
                <a:spcPct val="0"/>
              </a:spcBef>
              <a:buNone/>
              <a:defRPr sz="4000">
                <a:solidFill>
                  <a:schemeClr val="bg1"/>
                </a:solidFill>
                <a:latin typeface="Calibri" pitchFamily="34" charset="0"/>
              </a:defRPr>
            </a:lvl1pPr>
          </a:lstStyle>
          <a:p>
            <a:r>
              <a:rPr lang="en-US" sz="3600" dirty="0" smtClean="0"/>
              <a:t>Example 3:  </a:t>
            </a:r>
            <a:r>
              <a:rPr lang="en-US" sz="3600" dirty="0"/>
              <a:t>Gina’s </a:t>
            </a:r>
            <a:r>
              <a:rPr lang="en-US" sz="3600" dirty="0" smtClean="0"/>
              <a:t>PCB Results</a:t>
            </a:r>
            <a:endParaRPr lang="en-US" sz="3600" dirty="0"/>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5800" y="1600200"/>
            <a:ext cx="7698806" cy="4525963"/>
          </a:xfrm>
        </p:spPr>
      </p:pic>
      <p:sp>
        <p:nvSpPr>
          <p:cNvPr id="6" name="TextBox 5"/>
          <p:cNvSpPr txBox="1"/>
          <p:nvPr/>
        </p:nvSpPr>
        <p:spPr>
          <a:xfrm>
            <a:off x="5334000" y="1775636"/>
            <a:ext cx="2819400" cy="1477328"/>
          </a:xfrm>
          <a:prstGeom prst="rect">
            <a:avLst/>
          </a:prstGeom>
          <a:solidFill>
            <a:schemeClr val="bg1"/>
          </a:solidFill>
        </p:spPr>
        <p:txBody>
          <a:bodyPr wrap="square" rtlCol="0">
            <a:spAutoFit/>
          </a:bodyPr>
          <a:lstStyle/>
          <a:p>
            <a:r>
              <a:rPr lang="en-US" dirty="0" smtClean="0"/>
              <a:t>Now let’s look at Gina‘s results and see what the location of Gina’s black line tells us about her PCB levels.</a:t>
            </a:r>
            <a:endParaRPr lang="en-US" dirty="0"/>
          </a:p>
        </p:txBody>
      </p:sp>
      <p:cxnSp>
        <p:nvCxnSpPr>
          <p:cNvPr id="11" name="Straight Arrow Connector 10"/>
          <p:cNvCxnSpPr/>
          <p:nvPr/>
        </p:nvCxnSpPr>
        <p:spPr>
          <a:xfrm flipH="1">
            <a:off x="4419600" y="3252964"/>
            <a:ext cx="838200" cy="633236"/>
          </a:xfrm>
          <a:prstGeom prst="straightConnector1">
            <a:avLst/>
          </a:prstGeom>
          <a:ln w="158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506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a:solidFill>
            <a:srgbClr val="00B050"/>
          </a:solidFill>
          <a:ln>
            <a:noFill/>
          </a:ln>
          <a:effectLst/>
        </p:spPr>
        <p:txBody>
          <a:bodyPr vert="horz" lIns="90477" tIns="44445" rIns="90477" bIns="44445" rtlCol="0" anchor="ctr">
            <a:normAutofit fontScale="90000"/>
          </a:bodyPr>
          <a:lstStyle/>
          <a:p>
            <a:r>
              <a:rPr lang="en-US" dirty="0" smtClean="0">
                <a:solidFill>
                  <a:schemeClr val="bg1"/>
                </a:solidFill>
                <a:latin typeface="+mn-lt"/>
                <a:ea typeface="+mn-ea"/>
                <a:cs typeface="+mn-cs"/>
              </a:rPr>
              <a:t>Consider: Do </a:t>
            </a:r>
            <a:r>
              <a:rPr lang="en-US" dirty="0">
                <a:solidFill>
                  <a:schemeClr val="bg1"/>
                </a:solidFill>
                <a:latin typeface="+mn-lt"/>
                <a:ea typeface="+mn-ea"/>
                <a:cs typeface="+mn-cs"/>
              </a:rPr>
              <a:t>you want to know?</a:t>
            </a:r>
          </a:p>
        </p:txBody>
      </p:sp>
      <p:sp>
        <p:nvSpPr>
          <p:cNvPr id="3" name="Content Placeholder 2"/>
          <p:cNvSpPr>
            <a:spLocks noGrp="1"/>
          </p:cNvSpPr>
          <p:nvPr>
            <p:ph idx="1"/>
          </p:nvPr>
        </p:nvSpPr>
        <p:spPr/>
        <p:txBody>
          <a:bodyPr>
            <a:normAutofit/>
          </a:bodyPr>
          <a:lstStyle/>
          <a:p>
            <a:r>
              <a:rPr lang="en-US" dirty="0" smtClean="0"/>
              <a:t>“</a:t>
            </a:r>
            <a:r>
              <a:rPr lang="en-US" dirty="0" err="1" smtClean="0"/>
              <a:t>Pro”s</a:t>
            </a:r>
            <a:endParaRPr lang="en-US" dirty="0" smtClean="0"/>
          </a:p>
          <a:p>
            <a:pPr lvl="1"/>
            <a:r>
              <a:rPr lang="en-US" dirty="0"/>
              <a:t>You are curious!</a:t>
            </a:r>
          </a:p>
          <a:p>
            <a:pPr lvl="1"/>
            <a:r>
              <a:rPr lang="en-US" dirty="0"/>
              <a:t>Motivation to limit exposure</a:t>
            </a:r>
          </a:p>
          <a:p>
            <a:pPr lvl="1"/>
            <a:r>
              <a:rPr lang="en-US" dirty="0"/>
              <a:t>Possible relief if your levels are low or </a:t>
            </a:r>
            <a:r>
              <a:rPr lang="en-US" dirty="0" smtClean="0"/>
              <a:t>average</a:t>
            </a:r>
          </a:p>
          <a:p>
            <a:r>
              <a:rPr lang="en-US" dirty="0" smtClean="0"/>
              <a:t>“</a:t>
            </a:r>
            <a:r>
              <a:rPr lang="en-US" dirty="0" err="1" smtClean="0"/>
              <a:t>Con”s</a:t>
            </a:r>
            <a:endParaRPr lang="en-US" dirty="0" smtClean="0"/>
          </a:p>
          <a:p>
            <a:pPr lvl="1"/>
            <a:r>
              <a:rPr lang="en-US" dirty="0"/>
              <a:t>Possible </a:t>
            </a:r>
            <a:r>
              <a:rPr lang="en-US" dirty="0" smtClean="0"/>
              <a:t>anxiety if </a:t>
            </a:r>
            <a:r>
              <a:rPr lang="en-US" dirty="0"/>
              <a:t>your levels are </a:t>
            </a:r>
            <a:r>
              <a:rPr lang="en-US" dirty="0" smtClean="0"/>
              <a:t>high</a:t>
            </a:r>
          </a:p>
          <a:p>
            <a:pPr lvl="1"/>
            <a:endParaRPr lang="en-US" dirty="0" smtClean="0"/>
          </a:p>
          <a:p>
            <a:pPr marL="457200" lvl="1" indent="0">
              <a:buNone/>
            </a:pPr>
            <a:endParaRPr lang="en-US" dirty="0"/>
          </a:p>
        </p:txBody>
      </p:sp>
      <p:sp>
        <p:nvSpPr>
          <p:cNvPr id="4" name="TextBox 3"/>
          <p:cNvSpPr txBox="1"/>
          <p:nvPr/>
        </p:nvSpPr>
        <p:spPr>
          <a:xfrm>
            <a:off x="533400" y="5297269"/>
            <a:ext cx="8077200" cy="646331"/>
          </a:xfrm>
          <a:prstGeom prst="rect">
            <a:avLst/>
          </a:prstGeom>
          <a:solidFill>
            <a:schemeClr val="bg2">
              <a:lumMod val="75000"/>
            </a:schemeClr>
          </a:solidFill>
        </p:spPr>
        <p:txBody>
          <a:bodyPr wrap="square" rtlCol="0">
            <a:spAutoFit/>
          </a:bodyPr>
          <a:lstStyle/>
          <a:p>
            <a:pPr algn="ctr"/>
            <a:r>
              <a:rPr lang="en-US" sz="3600" i="1" dirty="0" smtClean="0"/>
              <a:t>Take your time to decide – there is no rush</a:t>
            </a:r>
            <a:endParaRPr lang="en-US" sz="3600" i="1" dirty="0"/>
          </a:p>
        </p:txBody>
      </p:sp>
    </p:spTree>
    <p:extLst>
      <p:ext uri="{BB962C8B-B14F-4D97-AF65-F5344CB8AC3E}">
        <p14:creationId xmlns:p14="http://schemas.microsoft.com/office/powerpoint/2010/main" val="39068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a:solidFill>
            <a:srgbClr val="00B050"/>
          </a:solidFill>
        </p:spPr>
        <p:txBody>
          <a:bodyPr vert="horz" lIns="91440" tIns="45720" rIns="91440" bIns="45720" rtlCol="0" anchor="ctr">
            <a:noAutofit/>
          </a:bodyPr>
          <a:lstStyle/>
          <a:p>
            <a:r>
              <a:rPr lang="en-US" dirty="0">
                <a:solidFill>
                  <a:schemeClr val="bg1"/>
                </a:solidFill>
                <a:latin typeface="Calibri" pitchFamily="34" charset="0"/>
                <a:ea typeface="+mn-ea"/>
                <a:cs typeface="+mn-cs"/>
              </a:rPr>
              <a:t>When </a:t>
            </a:r>
            <a:r>
              <a:rPr lang="en-US" dirty="0" smtClean="0">
                <a:solidFill>
                  <a:schemeClr val="bg1"/>
                </a:solidFill>
                <a:latin typeface="Calibri" pitchFamily="34" charset="0"/>
                <a:ea typeface="+mn-ea"/>
                <a:cs typeface="+mn-cs"/>
              </a:rPr>
              <a:t>can you </a:t>
            </a:r>
            <a:r>
              <a:rPr lang="en-US" dirty="0">
                <a:solidFill>
                  <a:schemeClr val="bg1"/>
                </a:solidFill>
                <a:latin typeface="Calibri" pitchFamily="34" charset="0"/>
                <a:ea typeface="+mn-ea"/>
                <a:cs typeface="+mn-cs"/>
              </a:rPr>
              <a:t>learn?</a:t>
            </a:r>
          </a:p>
        </p:txBody>
      </p:sp>
      <p:sp>
        <p:nvSpPr>
          <p:cNvPr id="3" name="Content Placeholder 2"/>
          <p:cNvSpPr>
            <a:spLocks noGrp="1"/>
          </p:cNvSpPr>
          <p:nvPr>
            <p:ph idx="1"/>
          </p:nvPr>
        </p:nvSpPr>
        <p:spPr/>
        <p:txBody>
          <a:bodyPr>
            <a:normAutofit fontScale="85000" lnSpcReduction="20000"/>
          </a:bodyPr>
          <a:lstStyle/>
          <a:p>
            <a:r>
              <a:rPr lang="en-US" dirty="0" smtClean="0"/>
              <a:t>Tonight</a:t>
            </a:r>
          </a:p>
          <a:p>
            <a:pPr lvl="1"/>
            <a:r>
              <a:rPr lang="en-US" dirty="0" smtClean="0"/>
              <a:t>Line up by child </a:t>
            </a:r>
            <a:r>
              <a:rPr lang="en-US" dirty="0" smtClean="0"/>
              <a:t>birth month</a:t>
            </a:r>
            <a:endParaRPr lang="en-US" dirty="0" smtClean="0"/>
          </a:p>
          <a:p>
            <a:pPr lvl="1"/>
            <a:r>
              <a:rPr lang="en-US" dirty="0" smtClean="0"/>
              <a:t>Get your private results packet</a:t>
            </a:r>
          </a:p>
          <a:p>
            <a:pPr lvl="1"/>
            <a:r>
              <a:rPr lang="en-US" dirty="0" smtClean="0"/>
              <a:t>Speak privately with staff or </a:t>
            </a:r>
            <a:r>
              <a:rPr lang="en-US" dirty="0" smtClean="0"/>
              <a:t>volunteer</a:t>
            </a:r>
          </a:p>
          <a:p>
            <a:pPr lvl="1"/>
            <a:r>
              <a:rPr lang="en-US" dirty="0"/>
              <a:t>Visit our educational tables on preventing </a:t>
            </a:r>
            <a:r>
              <a:rPr lang="en-US" dirty="0" smtClean="0"/>
              <a:t>exposure</a:t>
            </a:r>
          </a:p>
          <a:p>
            <a:pPr marL="514350" indent="-457200"/>
            <a:r>
              <a:rPr lang="en-US" dirty="0" smtClean="0"/>
              <a:t>If line is too long, please go to demonstration table on “how to reduce levels”</a:t>
            </a:r>
          </a:p>
          <a:p>
            <a:pPr marL="514350" indent="-457200"/>
            <a:r>
              <a:rPr lang="en-US" dirty="0" smtClean="0"/>
              <a:t>We will stay after the raffle to answer any questions. The demonstration will also remain open.</a:t>
            </a:r>
          </a:p>
          <a:p>
            <a:pPr marL="514350" indent="-457200"/>
            <a:r>
              <a:rPr lang="en-US" dirty="0" smtClean="0"/>
              <a:t>But we may not be able to answer everyone’s questions tonight…</a:t>
            </a:r>
            <a:endParaRPr lang="en-US" dirty="0" smtClean="0"/>
          </a:p>
          <a:p>
            <a:endParaRPr lang="en-US" dirty="0" smtClean="0"/>
          </a:p>
        </p:txBody>
      </p:sp>
    </p:spTree>
    <p:extLst>
      <p:ext uri="{BB962C8B-B14F-4D97-AF65-F5344CB8AC3E}">
        <p14:creationId xmlns:p14="http://schemas.microsoft.com/office/powerpoint/2010/main" val="1841425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91400" cy="1143000"/>
          </a:xfrm>
          <a:solidFill>
            <a:srgbClr val="00B050"/>
          </a:solidFill>
        </p:spPr>
        <p:txBody>
          <a:bodyPr>
            <a:normAutofit/>
          </a:bodyPr>
          <a:lstStyle/>
          <a:p>
            <a:r>
              <a:rPr lang="en-US" i="1" dirty="0" smtClean="0">
                <a:solidFill>
                  <a:schemeClr val="bg1"/>
                </a:solidFill>
              </a:rPr>
              <a:t>If it's not tonight ...</a:t>
            </a:r>
            <a:endParaRPr lang="en-US" i="1" dirty="0">
              <a:solidFill>
                <a:schemeClr val="bg1"/>
              </a:solidFill>
            </a:endParaRPr>
          </a:p>
        </p:txBody>
      </p:sp>
      <p:sp>
        <p:nvSpPr>
          <p:cNvPr id="3" name="Content Placeholder 2"/>
          <p:cNvSpPr>
            <a:spLocks noGrp="1"/>
          </p:cNvSpPr>
          <p:nvPr>
            <p:ph idx="1"/>
          </p:nvPr>
        </p:nvSpPr>
        <p:spPr/>
        <p:txBody>
          <a:bodyPr/>
          <a:lstStyle/>
          <a:p>
            <a:pPr marL="342900" lvl="1" indent="-342900">
              <a:buFont typeface="Arial" pitchFamily="34" charset="0"/>
              <a:buChar char="•"/>
            </a:pPr>
            <a:r>
              <a:rPr lang="en-US" sz="3200" dirty="0" smtClean="0"/>
              <a:t>Another day</a:t>
            </a:r>
            <a:endParaRPr lang="en-US" sz="3200" dirty="0" smtClean="0"/>
          </a:p>
          <a:p>
            <a:pPr lvl="1"/>
            <a:r>
              <a:rPr lang="en-US" dirty="0" smtClean="0"/>
              <a:t>Pick-up your packet tonight </a:t>
            </a:r>
          </a:p>
          <a:p>
            <a:pPr lvl="1"/>
            <a:r>
              <a:rPr lang="en-US" dirty="0" smtClean="0"/>
              <a:t>We will call you in a couple of weeks to discuss the results by phone</a:t>
            </a:r>
            <a:endParaRPr lang="en-US" dirty="0"/>
          </a:p>
        </p:txBody>
      </p:sp>
    </p:spTree>
    <p:extLst>
      <p:ext uri="{BB962C8B-B14F-4D97-AF65-F5344CB8AC3E}">
        <p14:creationId xmlns:p14="http://schemas.microsoft.com/office/powerpoint/2010/main" val="2634176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a:solidFill>
            <a:srgbClr val="00B050"/>
          </a:solidFill>
        </p:spPr>
        <p:txBody>
          <a:bodyPr vert="horz" lIns="91440" tIns="45720" rIns="91440" bIns="45720" rtlCol="0" anchor="ctr">
            <a:noAutofit/>
          </a:bodyPr>
          <a:lstStyle/>
          <a:p>
            <a:r>
              <a:rPr lang="en-US" dirty="0">
                <a:solidFill>
                  <a:schemeClr val="bg1"/>
                </a:solidFill>
                <a:latin typeface="Calibri" pitchFamily="34" charset="0"/>
                <a:ea typeface="+mn-ea"/>
                <a:cs typeface="+mn-cs"/>
              </a:rPr>
              <a:t>Who can learn results?</a:t>
            </a:r>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r>
              <a:rPr lang="en-US" dirty="0" smtClean="0"/>
              <a:t>CHAMACOS mothers</a:t>
            </a:r>
          </a:p>
          <a:p>
            <a:pPr lvl="2"/>
            <a:r>
              <a:rPr lang="en-US" sz="3200" dirty="0" smtClean="0"/>
              <a:t>Can learn mother’s and child’s levels</a:t>
            </a:r>
          </a:p>
          <a:p>
            <a:endParaRPr lang="en-US" dirty="0" smtClean="0"/>
          </a:p>
          <a:p>
            <a:r>
              <a:rPr lang="en-US" dirty="0" smtClean="0"/>
              <a:t>Other CHAMACOS parents or guardians</a:t>
            </a:r>
            <a:endParaRPr lang="en-US" dirty="0"/>
          </a:p>
          <a:p>
            <a:pPr marL="1143000" lvl="4">
              <a:buFont typeface="Arial" pitchFamily="34" charset="0"/>
              <a:buChar char="•"/>
            </a:pPr>
            <a:r>
              <a:rPr lang="en-US" sz="3200" dirty="0"/>
              <a:t>Can learn child’s </a:t>
            </a:r>
            <a:r>
              <a:rPr lang="en-US" sz="3200" dirty="0" smtClean="0"/>
              <a:t>levels only</a:t>
            </a:r>
            <a:endParaRPr lang="en-US" sz="3200" dirty="0"/>
          </a:p>
          <a:p>
            <a:pPr marL="0" indent="0">
              <a:buNone/>
            </a:pPr>
            <a:r>
              <a:rPr lang="en-US" dirty="0" smtClean="0"/>
              <a:t> </a:t>
            </a:r>
          </a:p>
          <a:p>
            <a:r>
              <a:rPr lang="en-US" dirty="0" smtClean="0"/>
              <a:t>CHAMACOS children </a:t>
            </a:r>
          </a:p>
          <a:p>
            <a:pPr lvl="2"/>
            <a:r>
              <a:rPr lang="en-US" sz="3000" dirty="0"/>
              <a:t>C</a:t>
            </a:r>
            <a:r>
              <a:rPr lang="en-US" sz="3000" dirty="0" smtClean="0"/>
              <a:t>annot learn results on their own</a:t>
            </a:r>
          </a:p>
          <a:p>
            <a:pPr lvl="2"/>
            <a:r>
              <a:rPr lang="en-US" sz="3000" dirty="0"/>
              <a:t>M</a:t>
            </a:r>
            <a:r>
              <a:rPr lang="en-US" sz="3000" dirty="0" smtClean="0"/>
              <a:t>ust be with parent or guardian</a:t>
            </a:r>
            <a:endParaRPr lang="en-US" sz="3000" dirty="0"/>
          </a:p>
        </p:txBody>
      </p:sp>
    </p:spTree>
    <p:extLst>
      <p:ext uri="{BB962C8B-B14F-4D97-AF65-F5344CB8AC3E}">
        <p14:creationId xmlns:p14="http://schemas.microsoft.com/office/powerpoint/2010/main" val="2597071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a:solidFill>
            <a:srgbClr val="00B050"/>
          </a:solidFill>
        </p:spPr>
        <p:txBody>
          <a:bodyPr vert="horz" lIns="91440" tIns="45720" rIns="91440" bIns="45720" rtlCol="0" anchor="ctr">
            <a:noAutofit/>
          </a:bodyPr>
          <a:lstStyle/>
          <a:p>
            <a:r>
              <a:rPr lang="es-MX" dirty="0" err="1">
                <a:solidFill>
                  <a:schemeClr val="bg1"/>
                </a:solidFill>
                <a:latin typeface="Calibri" pitchFamily="34" charset="0"/>
                <a:ea typeface="+mn-ea"/>
                <a:cs typeface="+mn-cs"/>
              </a:rPr>
              <a:t>Another</a:t>
            </a:r>
            <a:r>
              <a:rPr lang="es-MX" dirty="0">
                <a:solidFill>
                  <a:schemeClr val="bg1"/>
                </a:solidFill>
                <a:latin typeface="Calibri" pitchFamily="34" charset="0"/>
                <a:ea typeface="+mn-ea"/>
                <a:cs typeface="+mn-cs"/>
              </a:rPr>
              <a:t> </a:t>
            </a:r>
            <a:r>
              <a:rPr lang="es-MX" dirty="0" err="1">
                <a:solidFill>
                  <a:schemeClr val="bg1"/>
                </a:solidFill>
                <a:latin typeface="Calibri" pitchFamily="34" charset="0"/>
                <a:ea typeface="+mn-ea"/>
                <a:cs typeface="+mn-cs"/>
              </a:rPr>
              <a:t>Opportunity</a:t>
            </a:r>
            <a:endParaRPr lang="es-MX" dirty="0">
              <a:solidFill>
                <a:schemeClr val="bg1"/>
              </a:solidFill>
              <a:latin typeface="Calibri" pitchFamily="34" charset="0"/>
              <a:ea typeface="+mn-ea"/>
              <a:cs typeface="+mn-cs"/>
            </a:endParaRPr>
          </a:p>
        </p:txBody>
      </p:sp>
      <p:sp>
        <p:nvSpPr>
          <p:cNvPr id="3" name="Content Placeholder 2"/>
          <p:cNvSpPr>
            <a:spLocks noGrp="1"/>
          </p:cNvSpPr>
          <p:nvPr>
            <p:ph idx="1"/>
          </p:nvPr>
        </p:nvSpPr>
        <p:spPr/>
        <p:txBody>
          <a:bodyPr/>
          <a:lstStyle/>
          <a:p>
            <a:r>
              <a:rPr lang="en-US" dirty="0" err="1" smtClean="0"/>
              <a:t>Dra</a:t>
            </a:r>
            <a:r>
              <a:rPr lang="en-US" dirty="0" smtClean="0"/>
              <a:t>. Rachel </a:t>
            </a:r>
            <a:r>
              <a:rPr lang="en-US" dirty="0" err="1" smtClean="0"/>
              <a:t>Morello-Frosch</a:t>
            </a: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362200"/>
            <a:ext cx="3895725" cy="27336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819399"/>
            <a:ext cx="3320418" cy="1066801"/>
          </a:xfrm>
          <a:prstGeom prst="rect">
            <a:avLst/>
          </a:prstGeom>
        </p:spPr>
      </p:pic>
    </p:spTree>
    <p:extLst>
      <p:ext uri="{BB962C8B-B14F-4D97-AF65-F5344CB8AC3E}">
        <p14:creationId xmlns:p14="http://schemas.microsoft.com/office/powerpoint/2010/main" val="2148252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a:solidFill>
            <a:srgbClr val="00B050"/>
          </a:solidFill>
        </p:spPr>
        <p:txBody>
          <a:bodyPr vert="horz" lIns="91440" tIns="45720" rIns="91440" bIns="45720" rtlCol="0" anchor="ctr">
            <a:noAutofit/>
          </a:bodyPr>
          <a:lstStyle/>
          <a:p>
            <a:r>
              <a:rPr lang="en-US" dirty="0">
                <a:solidFill>
                  <a:schemeClr val="bg1"/>
                </a:solidFill>
                <a:latin typeface="Calibri" pitchFamily="34" charset="0"/>
                <a:ea typeface="+mn-ea"/>
                <a:cs typeface="+mn-cs"/>
              </a:rPr>
              <a:t>Questions?</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6787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1189038"/>
          </a:xfrm>
          <a:solidFill>
            <a:srgbClr val="00B050"/>
          </a:solidFill>
          <a:ln>
            <a:noFill/>
          </a:ln>
          <a:effectLst/>
        </p:spPr>
        <p:txBody>
          <a:bodyPr lIns="90477" tIns="44445" rIns="90477" bIns="44445" anchor="ctr"/>
          <a:lstStyle/>
          <a:p>
            <a:r>
              <a:rPr lang="en-US" dirty="0">
                <a:solidFill>
                  <a:schemeClr val="bg1"/>
                </a:solidFill>
                <a:latin typeface="+mn-lt"/>
                <a:ea typeface="+mn-ea"/>
                <a:cs typeface="+mn-cs"/>
              </a:rPr>
              <a:t>The Long Wait</a:t>
            </a:r>
          </a:p>
        </p:txBody>
      </p:sp>
      <p:sp>
        <p:nvSpPr>
          <p:cNvPr id="3" name="Content Placeholder 2"/>
          <p:cNvSpPr>
            <a:spLocks noGrp="1"/>
          </p:cNvSpPr>
          <p:nvPr>
            <p:ph idx="1"/>
          </p:nvPr>
        </p:nvSpPr>
        <p:spPr>
          <a:xfrm>
            <a:off x="457200" y="1828800"/>
            <a:ext cx="8229600" cy="3886200"/>
          </a:xfrm>
        </p:spPr>
        <p:txBody>
          <a:bodyPr>
            <a:normAutofit lnSpcReduction="10000"/>
          </a:bodyPr>
          <a:lstStyle/>
          <a:p>
            <a:r>
              <a:rPr lang="en-US" dirty="0" smtClean="0"/>
              <a:t>Research takes time</a:t>
            </a:r>
          </a:p>
          <a:p>
            <a:pPr lvl="2">
              <a:buSzPct val="50000"/>
              <a:buFont typeface="Courier New" panose="02070309020205020404" pitchFamily="49" charset="0"/>
              <a:buChar char="o"/>
            </a:pPr>
            <a:r>
              <a:rPr lang="en-US" sz="3200" dirty="0" smtClean="0"/>
              <a:t>Needed blood samples from all CHAMACOS moms and kids</a:t>
            </a:r>
          </a:p>
          <a:p>
            <a:pPr lvl="2">
              <a:buSzPct val="50000"/>
              <a:buFont typeface="Courier New" panose="02070309020205020404" pitchFamily="49" charset="0"/>
              <a:buChar char="o"/>
            </a:pPr>
            <a:r>
              <a:rPr lang="en-US" sz="3200" dirty="0" smtClean="0"/>
              <a:t>Sent samples to Atlanta to be analyzed</a:t>
            </a:r>
          </a:p>
          <a:p>
            <a:endParaRPr lang="en-US" dirty="0" smtClean="0"/>
          </a:p>
          <a:p>
            <a:r>
              <a:rPr lang="en-US" dirty="0" smtClean="0"/>
              <a:t>Permission</a:t>
            </a:r>
          </a:p>
          <a:p>
            <a:pPr lvl="2">
              <a:buSzPct val="50000"/>
              <a:buFont typeface="Courier New" panose="02070309020205020404" pitchFamily="49" charset="0"/>
              <a:buChar char="o"/>
            </a:pPr>
            <a:r>
              <a:rPr lang="en-US" sz="3200" dirty="0" smtClean="0"/>
              <a:t>Committee at UC Berkeley</a:t>
            </a:r>
          </a:p>
        </p:txBody>
      </p:sp>
    </p:spTree>
    <p:extLst>
      <p:ext uri="{BB962C8B-B14F-4D97-AF65-F5344CB8AC3E}">
        <p14:creationId xmlns:p14="http://schemas.microsoft.com/office/powerpoint/2010/main" val="234377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a:solidFill>
            <a:srgbClr val="00B050"/>
          </a:solidFill>
          <a:ln>
            <a:noFill/>
          </a:ln>
          <a:effectLst/>
        </p:spPr>
        <p:txBody>
          <a:bodyPr vert="horz" lIns="90477" tIns="44445" rIns="90477" bIns="44445" rtlCol="0" anchor="ctr">
            <a:normAutofit/>
          </a:bodyPr>
          <a:lstStyle/>
          <a:p>
            <a:r>
              <a:rPr lang="en-US" dirty="0">
                <a:solidFill>
                  <a:schemeClr val="bg1"/>
                </a:solidFill>
                <a:latin typeface="+mn-lt"/>
                <a:ea typeface="+mn-ea"/>
                <a:cs typeface="+mn-cs"/>
              </a:rPr>
              <a:t>What will you learn?</a:t>
            </a:r>
          </a:p>
        </p:txBody>
      </p:sp>
      <p:sp>
        <p:nvSpPr>
          <p:cNvPr id="3" name="Content Placeholder 2"/>
          <p:cNvSpPr>
            <a:spLocks noGrp="1"/>
          </p:cNvSpPr>
          <p:nvPr>
            <p:ph idx="1"/>
          </p:nvPr>
        </p:nvSpPr>
        <p:spPr>
          <a:xfrm>
            <a:off x="609600" y="1600200"/>
            <a:ext cx="8229600" cy="4525963"/>
          </a:xfrm>
        </p:spPr>
        <p:txBody>
          <a:bodyPr>
            <a:normAutofit fontScale="92500" lnSpcReduction="10000"/>
          </a:bodyPr>
          <a:lstStyle/>
          <a:p>
            <a:pPr>
              <a:spcBef>
                <a:spcPts val="1800"/>
              </a:spcBef>
            </a:pPr>
            <a:r>
              <a:rPr lang="en-US" dirty="0"/>
              <a:t>Levels of 3 chemicals from you and your </a:t>
            </a:r>
            <a:r>
              <a:rPr lang="en-US" dirty="0" smtClean="0"/>
              <a:t>child.</a:t>
            </a:r>
          </a:p>
          <a:p>
            <a:pPr lvl="1">
              <a:spcBef>
                <a:spcPts val="1800"/>
              </a:spcBef>
            </a:pPr>
            <a:r>
              <a:rPr lang="en-US" dirty="0" smtClean="0"/>
              <a:t>DDTE</a:t>
            </a:r>
          </a:p>
          <a:p>
            <a:pPr lvl="1">
              <a:spcBef>
                <a:spcPts val="1800"/>
              </a:spcBef>
            </a:pPr>
            <a:r>
              <a:rPr lang="en-US" dirty="0" smtClean="0"/>
              <a:t>PBDE’s</a:t>
            </a:r>
          </a:p>
          <a:p>
            <a:pPr lvl="1">
              <a:spcBef>
                <a:spcPts val="1800"/>
              </a:spcBef>
            </a:pPr>
            <a:r>
              <a:rPr lang="en-US" dirty="0" smtClean="0"/>
              <a:t>PCB’s</a:t>
            </a:r>
            <a:endParaRPr lang="en-US" dirty="0" smtClean="0"/>
          </a:p>
          <a:p>
            <a:pPr>
              <a:spcBef>
                <a:spcPts val="1800"/>
              </a:spcBef>
            </a:pPr>
            <a:r>
              <a:rPr lang="en-US" dirty="0"/>
              <a:t>The level of 1 additional </a:t>
            </a:r>
            <a:r>
              <a:rPr lang="en-US" dirty="0" smtClean="0"/>
              <a:t>chemical </a:t>
            </a:r>
            <a:r>
              <a:rPr lang="en-US" dirty="0"/>
              <a:t>of your </a:t>
            </a:r>
            <a:r>
              <a:rPr lang="en-US" dirty="0" smtClean="0"/>
              <a:t>child.</a:t>
            </a:r>
          </a:p>
          <a:p>
            <a:pPr lvl="1">
              <a:spcBef>
                <a:spcPts val="1800"/>
              </a:spcBef>
            </a:pPr>
            <a:r>
              <a:rPr lang="en-US" dirty="0" smtClean="0"/>
              <a:t>BPA</a:t>
            </a:r>
            <a:endParaRPr lang="en-US" dirty="0"/>
          </a:p>
          <a:p>
            <a:pPr>
              <a:spcBef>
                <a:spcPts val="1200"/>
              </a:spcBef>
            </a:pPr>
            <a:r>
              <a:rPr lang="en-US" dirty="0" smtClean="0"/>
              <a:t>The chemicals </a:t>
            </a:r>
            <a:r>
              <a:rPr lang="en-US" dirty="0"/>
              <a:t>are </a:t>
            </a:r>
            <a:r>
              <a:rPr lang="en-US" dirty="0" smtClean="0"/>
              <a:t>NOT </a:t>
            </a:r>
            <a:r>
              <a:rPr lang="en-US" dirty="0"/>
              <a:t>pesticides used in </a:t>
            </a:r>
            <a:r>
              <a:rPr lang="en-US" dirty="0" smtClean="0"/>
              <a:t>California</a:t>
            </a:r>
            <a:endParaRPr lang="en-US" dirty="0"/>
          </a:p>
        </p:txBody>
      </p:sp>
    </p:spTree>
    <p:extLst>
      <p:ext uri="{BB962C8B-B14F-4D97-AF65-F5344CB8AC3E}">
        <p14:creationId xmlns:p14="http://schemas.microsoft.com/office/powerpoint/2010/main" val="255134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92" name="Rectangle 12"/>
          <p:cNvSpPr>
            <a:spLocks noChangeArrowheads="1"/>
          </p:cNvSpPr>
          <p:nvPr/>
        </p:nvSpPr>
        <p:spPr bwMode="auto">
          <a:xfrm>
            <a:off x="1600200" y="381000"/>
            <a:ext cx="7010400" cy="914400"/>
          </a:xfrm>
          <a:prstGeom prst="rect">
            <a:avLst/>
          </a:prstGeom>
          <a:solidFill>
            <a:srgbClr val="00B050"/>
          </a:solidFill>
          <a:ln>
            <a:noFill/>
          </a:ln>
          <a:effectLst/>
          <a:extLst/>
        </p:spPr>
        <p:txBody>
          <a:bodyPr lIns="90477" tIns="44445" rIns="90477" bIns="44445" anchor="ctr"/>
          <a:lstStyle/>
          <a:p>
            <a:pPr algn="ctr"/>
            <a:r>
              <a:rPr lang="en-US" sz="4400" dirty="0" smtClean="0">
                <a:solidFill>
                  <a:schemeClr val="bg1"/>
                </a:solidFill>
              </a:rPr>
              <a:t>DDT and DDE</a:t>
            </a:r>
            <a:endParaRPr lang="en-US" sz="3600" dirty="0">
              <a:solidFill>
                <a:schemeClr val="bg1"/>
              </a:solidFill>
            </a:endParaRPr>
          </a:p>
        </p:txBody>
      </p:sp>
      <p:sp>
        <p:nvSpPr>
          <p:cNvPr id="3" name="TextBox 2"/>
          <p:cNvSpPr txBox="1"/>
          <p:nvPr/>
        </p:nvSpPr>
        <p:spPr>
          <a:xfrm>
            <a:off x="258737" y="2064791"/>
            <a:ext cx="3352800" cy="2677656"/>
          </a:xfrm>
          <a:prstGeom prst="rect">
            <a:avLst/>
          </a:prstGeom>
          <a:noFill/>
        </p:spPr>
        <p:txBody>
          <a:bodyPr wrap="square" rtlCol="0">
            <a:spAutoFit/>
          </a:bodyPr>
          <a:lstStyle/>
          <a:p>
            <a:pPr algn="ctr"/>
            <a:r>
              <a:rPr lang="en-US" sz="2800" dirty="0" smtClean="0"/>
              <a:t>DDT is a pesticide used on </a:t>
            </a:r>
            <a:r>
              <a:rPr lang="en-US" sz="2800" dirty="0"/>
              <a:t>U.S. </a:t>
            </a:r>
            <a:r>
              <a:rPr lang="en-US" sz="2800" dirty="0" smtClean="0"/>
              <a:t>farms until 1972.</a:t>
            </a:r>
          </a:p>
          <a:p>
            <a:pPr algn="ctr"/>
            <a:r>
              <a:rPr lang="en-US" sz="2800" dirty="0" smtClean="0"/>
              <a:t>It was used </a:t>
            </a:r>
            <a:r>
              <a:rPr lang="en-US" sz="2800" dirty="0"/>
              <a:t>to control malaria </a:t>
            </a:r>
            <a:r>
              <a:rPr lang="en-US" sz="2800" dirty="0" smtClean="0"/>
              <a:t>in Mexico until 2000. </a:t>
            </a:r>
          </a:p>
        </p:txBody>
      </p:sp>
      <p:pic>
        <p:nvPicPr>
          <p:cNvPr id="2050" name="Picture 2" descr="http://ts4.mm.bing.net/th?id=H.5042649279169567&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524000"/>
            <a:ext cx="3505200" cy="2804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mcbali.com/wp-content/uploads/2012/09/malar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453" y="3581400"/>
            <a:ext cx="3051893" cy="2362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0078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92" name="Rectangle 12"/>
          <p:cNvSpPr>
            <a:spLocks noChangeArrowheads="1"/>
          </p:cNvSpPr>
          <p:nvPr/>
        </p:nvSpPr>
        <p:spPr bwMode="auto">
          <a:xfrm>
            <a:off x="1600200" y="381000"/>
            <a:ext cx="7010400" cy="914400"/>
          </a:xfrm>
          <a:prstGeom prst="rect">
            <a:avLst/>
          </a:prstGeom>
          <a:solidFill>
            <a:srgbClr val="00B050"/>
          </a:solidFill>
          <a:ln>
            <a:noFill/>
          </a:ln>
          <a:effectLst/>
          <a:extLst/>
        </p:spPr>
        <p:txBody>
          <a:bodyPr lIns="90477" tIns="44445" rIns="90477" bIns="44445" anchor="ctr"/>
          <a:lstStyle/>
          <a:p>
            <a:pPr algn="ctr"/>
            <a:r>
              <a:rPr lang="en-US" sz="4400" dirty="0" smtClean="0">
                <a:solidFill>
                  <a:schemeClr val="bg1"/>
                </a:solidFill>
              </a:rPr>
              <a:t>PBDEs</a:t>
            </a:r>
            <a:endParaRPr lang="en-US" sz="3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59999"/>
            <a:ext cx="2133600" cy="2819097"/>
          </a:xfrm>
          <a:prstGeom prst="rect">
            <a:avLst/>
          </a:prstGeom>
        </p:spPr>
      </p:pic>
      <p:sp>
        <p:nvSpPr>
          <p:cNvPr id="3" name="TextBox 2"/>
          <p:cNvSpPr txBox="1"/>
          <p:nvPr/>
        </p:nvSpPr>
        <p:spPr>
          <a:xfrm>
            <a:off x="304800" y="1447800"/>
            <a:ext cx="3429000" cy="1661993"/>
          </a:xfrm>
          <a:prstGeom prst="rect">
            <a:avLst/>
          </a:prstGeom>
          <a:noFill/>
        </p:spPr>
        <p:txBody>
          <a:bodyPr wrap="square" rtlCol="0">
            <a:spAutoFit/>
          </a:bodyPr>
          <a:lstStyle/>
          <a:p>
            <a:pPr algn="ctr"/>
            <a:r>
              <a:rPr lang="en-US" sz="2800" dirty="0" smtClean="0"/>
              <a:t>PBDEs are added to household items to </a:t>
            </a:r>
            <a:r>
              <a:rPr lang="en-US" sz="2800" dirty="0"/>
              <a:t>stop </a:t>
            </a:r>
            <a:r>
              <a:rPr lang="en-US" sz="2800" dirty="0" smtClean="0"/>
              <a:t>fire.</a:t>
            </a:r>
            <a:endParaRPr lang="en-US" sz="2800" dirty="0"/>
          </a:p>
          <a:p>
            <a:endParaRPr lang="en-US" dirty="0"/>
          </a:p>
        </p:txBody>
      </p:sp>
      <p:pic>
        <p:nvPicPr>
          <p:cNvPr id="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58" y="2971800"/>
            <a:ext cx="1394898" cy="1869782"/>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http://1.bp.blogspot.com/-F_LCDr1KGHE/T2i3S0uvafI/AAAAAAAAJq4/o2tZfNI9LZQ/s1600/pDSC011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39495" y="1471863"/>
            <a:ext cx="2742468" cy="20146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toyota.nl/Images/t9_ver10_car_gal_017_prev_tcm27-8772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114800"/>
            <a:ext cx="3494989" cy="187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40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 name="Picture 20" descr="http://ww1.hdnux.com/photos/20/16/40/4253748/5/628x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137" y="1358928"/>
            <a:ext cx="3281843" cy="2179186"/>
          </a:xfrm>
          <a:prstGeom prst="rect">
            <a:avLst/>
          </a:prstGeom>
          <a:noFill/>
          <a:extLst>
            <a:ext uri="{909E8E84-426E-40DD-AFC4-6F175D3DCCD1}">
              <a14:hiddenFill xmlns:a14="http://schemas.microsoft.com/office/drawing/2010/main">
                <a:solidFill>
                  <a:srgbClr val="FFFFFF"/>
                </a:solidFill>
              </a14:hiddenFill>
            </a:ext>
          </a:extLst>
        </p:spPr>
      </p:pic>
      <p:sp>
        <p:nvSpPr>
          <p:cNvPr id="879618" name="Rectangle 2"/>
          <p:cNvSpPr>
            <a:spLocks noGrp="1" noChangeArrowheads="1"/>
          </p:cNvSpPr>
          <p:nvPr>
            <p:ph type="title"/>
          </p:nvPr>
        </p:nvSpPr>
        <p:spPr>
          <a:xfrm>
            <a:off x="1600200" y="493871"/>
            <a:ext cx="7086600" cy="769441"/>
          </a:xfrm>
          <a:solidFill>
            <a:srgbClr val="00B050"/>
          </a:solidFill>
        </p:spPr>
        <p:txBody>
          <a:bodyPr wrap="square">
            <a:spAutoFit/>
          </a:bodyPr>
          <a:lstStyle/>
          <a:p>
            <a:pPr algn="ctr" defTabSz="457200" eaLnBrk="1" hangingPunct="1">
              <a:defRPr/>
            </a:pPr>
            <a:r>
              <a:rPr lang="en-US" dirty="0" smtClean="0">
                <a:solidFill>
                  <a:schemeClr val="bg1"/>
                </a:solidFill>
                <a:latin typeface="Calibri" panose="020F0502020204030204" pitchFamily="34" charset="0"/>
                <a:cs typeface="Calibri" panose="020F0502020204030204" pitchFamily="34" charset="0"/>
              </a:rPr>
              <a:t>PCBs</a:t>
            </a:r>
            <a:endParaRPr lang="en-US" dirty="0">
              <a:solidFill>
                <a:schemeClr val="bg1"/>
              </a:solidFill>
              <a:latin typeface="Calibri" panose="020F0502020204030204" pitchFamily="34" charset="0"/>
              <a:cs typeface="Calibri" panose="020F0502020204030204" pitchFamily="34" charset="0"/>
            </a:endParaRPr>
          </a:p>
        </p:txBody>
      </p:sp>
      <p:sp>
        <p:nvSpPr>
          <p:cNvPr id="4" name="TextBox 3"/>
          <p:cNvSpPr txBox="1"/>
          <p:nvPr/>
        </p:nvSpPr>
        <p:spPr>
          <a:xfrm>
            <a:off x="2929806" y="3532906"/>
            <a:ext cx="2809075" cy="200055"/>
          </a:xfrm>
          <a:prstGeom prst="rect">
            <a:avLst/>
          </a:prstGeom>
          <a:noFill/>
        </p:spPr>
        <p:txBody>
          <a:bodyPr wrap="square" rtlCol="0">
            <a:spAutoFit/>
          </a:bodyPr>
          <a:lstStyle/>
          <a:p>
            <a:r>
              <a:rPr lang="en-US" sz="700" b="1" dirty="0" smtClean="0">
                <a:solidFill>
                  <a:schemeClr val="bg1"/>
                </a:solidFill>
              </a:rPr>
              <a:t>www.blogs.villagevoice.com</a:t>
            </a:r>
            <a:endParaRPr lang="en-US" sz="700" b="1" dirty="0">
              <a:solidFill>
                <a:schemeClr val="bg1"/>
              </a:solidFill>
            </a:endParaRPr>
          </a:p>
        </p:txBody>
      </p:sp>
      <p:sp>
        <p:nvSpPr>
          <p:cNvPr id="7" name="TextBox 6"/>
          <p:cNvSpPr txBox="1"/>
          <p:nvPr/>
        </p:nvSpPr>
        <p:spPr>
          <a:xfrm>
            <a:off x="6071580" y="3526082"/>
            <a:ext cx="2833585" cy="200055"/>
          </a:xfrm>
          <a:prstGeom prst="rect">
            <a:avLst/>
          </a:prstGeom>
          <a:noFill/>
        </p:spPr>
        <p:txBody>
          <a:bodyPr wrap="square" rtlCol="0">
            <a:spAutoFit/>
          </a:bodyPr>
          <a:lstStyle/>
          <a:p>
            <a:r>
              <a:rPr lang="en-US" sz="700" b="1" dirty="0" smtClean="0">
                <a:solidFill>
                  <a:schemeClr val="bg1"/>
                </a:solidFill>
              </a:rPr>
              <a:t>www.toxicfreenc.org</a:t>
            </a:r>
            <a:endParaRPr lang="en-US" sz="700" b="1" dirty="0">
              <a:solidFill>
                <a:schemeClr val="bg1"/>
              </a:solidFill>
            </a:endParaRPr>
          </a:p>
        </p:txBody>
      </p:sp>
      <p:sp>
        <p:nvSpPr>
          <p:cNvPr id="8" name="TextBox 7"/>
          <p:cNvSpPr txBox="1"/>
          <p:nvPr/>
        </p:nvSpPr>
        <p:spPr>
          <a:xfrm>
            <a:off x="6346210" y="5625971"/>
            <a:ext cx="2552132" cy="200055"/>
          </a:xfrm>
          <a:prstGeom prst="rect">
            <a:avLst/>
          </a:prstGeom>
          <a:noFill/>
        </p:spPr>
        <p:txBody>
          <a:bodyPr wrap="square" rtlCol="0">
            <a:spAutoFit/>
          </a:bodyPr>
          <a:lstStyle/>
          <a:p>
            <a:r>
              <a:rPr lang="en-US" sz="700" b="1" dirty="0" smtClean="0">
                <a:solidFill>
                  <a:schemeClr val="bg1"/>
                </a:solidFill>
              </a:rPr>
              <a:t>www.acountryfarmhouse.blogspot.com</a:t>
            </a:r>
            <a:endParaRPr lang="en-US" sz="700" b="1" dirty="0">
              <a:solidFill>
                <a:schemeClr val="bg1"/>
              </a:solidFill>
            </a:endParaRPr>
          </a:p>
        </p:txBody>
      </p:sp>
      <p:sp>
        <p:nvSpPr>
          <p:cNvPr id="5" name="AutoShape 2" descr="data:image/jpeg;base64,/9j/4AAQSkZJRgABAQAAAQABAAD/2wCEAAkGBhQSERUUExQWFRUVGB8YGBgYGCEdGhwaHBodGBgbGBscHyYfHyAkHBocIC8gJCctLCwsGx4xNTAqNSYrLSkBCQoKDgwOGg8PGiokHyQsLy8sLDA0NC8sLyw0LCwsLC8sLDQvLCosLCwsLCwsLCwsLCwtLCwsLCwsLCwsLCwsLP/AABEIAMkA+wMBIgACEQEDEQH/xAAbAAADAQEBAQEAAAAAAAAAAAADBAUGAgEAB//EAEwQAAIBAgQEAgUHCgIJAwUBAAECEQMSAAQhMQUTIkFRYQYycYGRFCMzQlKhslNicpKTscHR0vAk0xU0Q1Rjc4Kz4aLC8WR0lKOkB//EABkBAAMBAQEAAAAAAAAAAAAAAAECAwQABf/EADARAAEDAwIEBQQCAgMAAAAAAAEAAhEDITESQSJRcfAEYYGRwROhsdHh8TIzFCNC/9oADAMBAAIRAxEAPwBT0t4vXXMmnTdl0EAMR2k7YnVKucAu51SO/UwgdzM9sO+ktYJnySJAtB9loxS4nx+itAlDcYtAiNSO8xiEXJlONLi7UcFQMvnKpBZs22gJKiqZIXwMkAd9dhOhjDFXM1FYBqlcTFo5jahr7SRMg9GgnWRt3hcMckGj2aWH2rlAMKJgzaNIkxA3xZfhtlwVbkYKSNTAl51tB0NlxC6X9p0oBayNOC0Rf1REr1TUs5la+4rbzWIkWE9wfriddLTvOgxnaljMKtY2pe01joACTBkeEAkGT2GPQG5lrBLJID2GI+b6iLSx1vAJXWB7D9mWqdTMgFTlgqDSJlrQAgUAgG4CV0tB7aQYVtIn+VyrV7pNeqVFSw9bCfnCmhu3gTpgOW4u7xNV6cOt01n1QzdEsdR5eOPKVJWq8y4XmsdN5BqNqDERbGt0kn4SRT2xImFh8RU0ER+VXo8Tq1F6alRTcBpUczKu0QX8VHxxxQzNdqrU/lDgrInmGNDrrfEDvrhHhtRKgZDMCogJg2iUqkXEAkD3eGo3FnI5Oo5NNObyEZuXURHiAZjRNTrKgqDr7sMASrUmlwbq/KWo8QlVJzdWSASAXIG063eZ7dsCzPEaixbXrMCdTLjSAdBPmfgPHC2YNV6rCqpDi0WkGQLZ2Ou2vcnfXFKlUfl1FDMRTWSyMsABAdGAIBjpmW1nxIwBdTY11RxAwO+a5yXEC5ITMVKkkKJd11IJIi4HtpqNAx7Rj3LcTqOagv8Ao5151S0xOs82I07TuMSuH5heVS5SgIWtZiJYwbmVwZWQINwGoaRbqop5hrVa0q0FNeWvdahYCUB7L8MEwFUlrWydspmhWq9qjy2vW5IVYUwQWAkXak+UAThfK8XqujMzaLEqCVYzEWkMDJmBodRrOOf9JkAuLGNRllXVWIIUh2t1i5oMwO3nHuZIJNQWJUVUKWpElkUyIBUGSddCNxrjpShwx5Tn2QVXMwxNR4UtqajDRWYDv3iQO+PuGcRfmJdUq+uv1zESJnXEnh6dA9rfjbD+Rp/OJ+kP34mTeyxGsQ+BzVMcc2/xNYmfEjTXyJkAe+RtrCtDj9WeuvUXvN58tI189cEoVqfyUoWqcyCAAOjUzJ6v4dh7vuC5hUL8w1ApgjlkTcJgkFhtO+HkTlaQ6XNGvbvdd5risqp5tZvXAIc7ytk7aQe3cnE/L8QctDVKka7VCDtpuYx3mFJUE7l6h8dypx7w2n84Nx7Jn3QQf72O2FJusz6rtcSuKebqwSalWI+rUOm+8nbQ4qnjTKzB69ZYgKqE7WjXXzxLqJ0mRvPbYzrJnU6j7vPFbhXCFr5p0JAJC2T3NusecRgtuq0XOe4NB7ulF4898fKKpSPWkgzAnTXvP3a98GXj205mv30uM9o7Ge/wwp6Q8LFDMGmpVoWWtiA0toY0mIn3YqcB9G0zGVL3oLQeZcQIIP1p2Eag+G2HAMwrUw81HM1YSFTirMhL1KrAO4QhiD6q2z5Yj5jitVVJ5j6D7bfzw/RybNSAQFvnGjTWIWCR7IxP4jkXsZbWuPSBGsyBHtnCGSsrnvLgEqnpBW/KP+uf54rcJzles0Co/iTcdPvxnqPB68wKVT9U+JX94I9oxoPRjP8AyWtFZGUEAGVMjuDGJlh3VHM4hOFbq0a6C7mOQNTJP3a42XAs2xy6Ekk66nU+scZ/jHpNQamVpkuzaeqQB7ZAxc9G9ctT9/4jjgNLrKjA1lYhhtHys96SUwcxmDaDYqkG0H6g9YkfDERaDGm1QKvStx+aWN4if4xvi96So3ynMxbEICDv6i+rpv8AzOIZNT5OwV+jc05badyItOpmCexxU5KPCajpaTlJ1skrUVqlTcrgdIAUi+IOm8H92HKtYWsaZOnLBOgM/OEjpJ0AjfC+fpOmVBWxhIJUgli3MJ6YGxMAie3slt3Z1aUscmktpYsZiqSS3fqLbeEanBI4bLpJpQ3fySmbvFEVA51cJA3EAEazOsD22444txKny3puHZ6lJbQqzJKwl7EyoukwJmBhriNJhl1B0iraRrNwLg67dvCfHYY9rGxHUiQaSCdYEpBMA69PiOmSTIwG2QoOIdxZA6oPCWQGmh+luGsLESW3BumCBtGAUsuSJAJAEmBsNpPgMPUKs01FsdYNxbUQxBAHbWRPlHtJkGASoCQJUAA99zpoddvDCuUPEQ7T05Rso/DHVFUssqailtAdStdQxDEKYgQCfDFLJVFWSVYUajO6qLZ3gHQ2gkAaj1RIEA6r8IEKGAJhxpt2zE6yI0nv904sZRv9oQoPMeENxEEzMKbultIO/aYOKA2hbqLuEAfhIVaVjB3vJq0Ee+JCsaZRi3UCZgkmCdDpucL0eEsqVA0ysinEnmadNlqmZY9iIjWIMewefyhUJpsi0wSdGpimCCY7GC8D7RBmMN0oWoKZK0aVUOVeo6C8grJe8MijfptnQCTrPWJSjS58Af2olCiKK2mC3PudRsoIICntdAJI7XKDBkCvWRLH5chb0GsTNj3GBoNe3l54XFFWNN0AAA6AqgKSKrANaoAlgqzG/lh7N1wVclQgL0wAJMQlTUkkzPjP7tEdgrPUMtcPjy5qbbhqtYQ0g3WU7DAj6NNydfHQb7HHudyEGlJkOpaNtjEfH+9sM5nRWW0WstMTHq/N05iCBtbrBjy0wrLKHhxpmcxylQeG0/mx7W/G2KGTIV1Y7BgT7jOF+FJ80Pa3/cbFGnlQBc5IB2A9ZvZ4D84+4HXCbrK4nWY5poZygNqZ31lE2kyABHaADPckzGqmWzQ+uF91NJO2mw0389fh1z49VFX2gMfi0/cBjz5Q3j8QCPgRGDqTGsueIVle2wQBd2A3Om3eAAT5YHk06tdo/vcEfdhi9T6yx5pof1fVPuj24NlMqFcEmUMwy/u1KwfESDrp2OOyZQkudKVeieWCPzgTI9UERGx7/vx7xDLNzCQrfV7H7Iw6axFAjSLivxIY9/zR8O++F6V4UFndV2EEyY+yJ2HidB5nTBTOIsOiQGTb7B/VOPhlW+yfgcUTxFh6sjzJLH4tp8AMeHi1b8o/x0+G2BISamDcoSM9OlIuUlyPCRavliZxfO1OWWLEsiypPbUH9/jiq+av+kE+YMEe71fu9+E+IZdVS4i+nInzEiVI7Hy2PiRhgb2VGOJc0A2sveDcQqNSDNUfRFcxGplQN9Bv92PatVWMs1QmI7bDbvhrKZNRl70BCurWgn6oqqB9WNBGzHC9OlS5VS+eZrbopDSNNSZBnDxeJWkML3lpd5ruvk1Aa1mNpA1j6wJ7HyxufRj/AFVPa342xlblArXIHkoBqRBtbXTePDGu9GE/wye1/wDuNgQm8OBrPT5UT0kRvlGaIIt6LpGvqLEeGIK5txRamPo2YE6CdDoCfWtu906eWNH6RlufmwACCUkkwRCIdB3xCXNRQNIIsMwl4N0AzYDNo7dpjHONz0ReQHukkWOOqHmqFU0Ett5dwmR1XCoYgxpqR/cY74rTPLqSVOlMqVEC0CsFgFVO4JmPOcM1W/w4S2Qdbrh2ZhFvrd99tcKPmoV7gKlwBN5YnpBA1DA7EjfALgBCmaoDQy9wOiW5imlTRxCAgsR7D4CYk9vPB64c0qtuxp+HVywoIM2kKSlkgEeGPKmaXl/RU/VHd/L/AImOM7mS627BlC2qTbAAA0J6jtE99e2AHWS0qwaL/bP9LrL3coSBZzTrGt1z26x7TE+7w4C4Jl8swpBid3PSG0kljdbPhHVA3+PYpdJ6TqZDaQAIkbSdj30nBeJHfkj4huoNkxbe+w5JfgoPLFsXcxSNJ/3jtBn2QcVKJqhltHzvzl0qCZvYGOkgd+wjywnwrKnlLBtPNBkmINtXWSRaZjX7sO8McA8o2N67Xu0KVvKsEYOCVa2T1GSdI3Li610RLRnJ3SL1afKpcuBVFIN6okAckjUqZ6SwiTpPiI94qlO6gcx1Uirn1VJDkqxMXAmZI3/8dUMiXqpW5TstSm1qqNUYiwoIAWAoZdvVO0jFnKcPq9FyuyqsMjBkMwNmVCCCR3gxHvM3XB/GL27us5SywWnTA0BWV12BqMV194119+KFVGfmLVENKsZAUEBGtVR06kagAT37zgnFss6heYsaQTBt9YkwWAmAwnHNSiVuBYMeaksGDA/NO0SJ1Gkx++cT5lZ54XuIkTzgY5JBqT25cuZBpkqIiBoQNvAgd9vZL9csEqQJQrR5mm0U0I1t0mROonbXuLiErSyzeFJo9hYROg8Z3OkY7r0dGNwkCjKkiWPKpxasyd+w0I+BGSgwHU4icc/JT+A0hygzCVUsSPE8xoX39/IHB6jliSdSf70/ljzhaf4amPFqjH3VGUf+744KExF2V51Yw4hAsx0aJCqxHS/qmDB0k9owfknC2b4iiEK7wQJANx0J8gQNccEKcEEEEnZelMFy7xo3qtow/cR5jt7xsThI8Yo/lV+Dfyx4OM0Pyq/Bv5Y6CFwY8HBVZVIlG9ReowTrqIjWOrQAxsZ7YTrOWMn7tgOwHgB2GCZnjVDkUzzF6yQd/wDZ6Dt4OB7sIf6aoflF+/8AlgkHCeo1+ACmLcFfKEIr7q2gMHfXSSI+qdjhMcYo/lF+B/ljs8ep2hOd0gyF6onaQI8sEDmEGMgHU04t1XZXAszVspvIuUgBl2kSNJ7HuD2MY4PGKP5Rfgf5YBm+IU3RlRwzEaAT4z3EbAmT4Y5oIKFNrw4GCq+Vy6rRKhmY2TP1CpdCpUbyRvO22PqKxQqBkDXzY14EdMNK7kAajbWPDBOEpfllIE9BXTwvpuPxnB8tWdKT0uUGV51ZCWBIglTOmnkfHfFmmDK206oZUJNrFfX2ir0q02DqEx0tqPPGr9Gf9WT2v+NsZ1i1MVTbE2L1LO6tMSN/ZjT+jS/4ZPa/42wFXwx4z0P5UX0iqRXzYhupk2EjRE9Y9vLENaqCi1Oz5wkdd2gUNdosbkjeY3PljR+kBHOzmo9dO+vqJsJ1xBRKfIIN5rXCNBaBIJa6ZkgREd42GOcbm+yLnEPdDgLH8le53NWZVFAJLMAAFMElmC9Xq+Ig66zoBOBZ7jiIjoWVasKqJBuk26iOiLZ1O92OfSd44eIIDB1IhuodbRC7xOt3iB7gcUrrbXpmjUZzWX52wMoPSxLVTLBgBFsxBPjGHbEK1ANDZOYVDhFQ1eWpYszKb1s0HRI1tiboi2dBrguf4Iz12K2qkkz9Vesi1oEKY12gDXHPBiq8qQQyKb2MAEBI077ydfLBuJZ5TVcqxaQhpurAKtyo4I0B1ksAAJLa98AwRdI5rKjbkenRTskhOZRFAkEH2kHpHsLRPlPvbzvEc2rUAKldSxhwVZYNyi0SNTbdogt1EefdMpzbQkMKtQz0xaBU0EazqPcB5Y+pcbeny1lj1SOthGgEQDBHkcICG2UmvbQ4Jmbyicb5hpDmFiC6gMwYEzAf1xMLICk+LRhfI5HmqhAa0Uwp5aMxDi42WoDHYAt06ncgwQ1ZQM9zgVVnWWIsfYnv3E+HljgCCJBamysyoD6pckrJgz2BaJhQBptwINyjTcx7vqOIvt6ISZoig1BgL0y9QsQdn5dUsumhi4a9iDjE5PgtSrTaopFqTMkz0gE7A+Pc43+VyANJarEu7UGWoDsxtqrJINxJCidJ8ycZHjFSplq1fL0nZKd1rKDowgetqd4nc4bqqAgXdjy6WTvo0D8kO5+fPtiynMe6cW2QBYVrl5qwSCCfmnnRuqAdp8+0Ykejif4M/wDPb7kpae8aYqNUHXYLVFVLUYguZQqxEQO5JAGgXzwhvKzkamviJ++ELilI8rLnsaOnuKgx75/87klilSQSHC0gotJu+bpzJ2ECZnWIjznx0r+gfx4oU4tIIlm5VjXQF6EkEESdjABEyZ74AMyVzHAhxMevRL8LT/DUj51B8KrN/wC4YOq489HluoBO5LFf0g76e8feFwQDEnZXnVjxkp1uNVSbi0n2Dz3+JxlOP8aq083zEaHZFJJAOquxBgiNDjSJlyVLSAFIESJMzsNzt/euMz6S5imKdKlYRVUBnY2lSNVFsa9tjh2E81q8M5xJJdtbzUziPF6tcAVWuCksNAIkAECNgAoAGwwL5MlP11uY/Um20fnEaz+b2G/hgqryt/pOw+x5n87wH1dzrAHmVyhqMANzJJOwA1ZmPgBJOOklXLnOKczVOkMtRblbtUkcw6AlQp99jfDE6+l+R/8A2N/LFK8VGamNFYKtOdIKCKc+FwJB7S5PbE1qRGhBBGhBGs+eC4lc95yFWT0tcIlMJ00wAovOgAKgTG0E744zPpQalVar0wXVSo6zopukaD846764SpZINTdy6qUiEM3NO9sCNI8cP5ziVJspTpLTYVVi5iFtIHgR1T7cOC4jKdr3EXK+z3pY9ZGR0lWABF0Dpa4QAoAM7nvpiJXqiCEWwN62pJPlJ7d47+4Y6twxlcheRJIDG1YAJJ8gWUQO7EgDADiTdJrc43Ws4HR/wtLqt6S067AIvYE7n7sMhf8Ajfj/AKcDyM8qEE01ohUY6XAOstHaTcY7bdsdUcsjUKrtUVKiTCliCemRbGh/ufHDBsmFEUTUeQCPdFr5ZgDLhrSJ3+sCRuB2GNd6O/6uvtf8bYz6UlIq3sV0QiFmTaYHl7caL0f/ANXX2t+NsDoreEEPPT5UX0iRefm5i69Y8fUSY/v+OIvIQUC5qDm3ACnBu3Fx2iImIntGs4v+kGVDVs45Blaqx4aqgM/33xGbhhOWNY2xKraWBJJInp30En3Y4zJsnIOp9gbHPVTfSqz5Ep6S5j9K299PZP3/AHUc+xHMUBbGdSW+sCCpgdWxeNbfKfCd6T5BfkC1YN13LmdLQ9Qj36e3FPM8x6VVg1qF1kBdLrgq9UT62tt3nHYvB0p2g/TtONum6EH+ai0AKjQwOrTTgTr9nXbvgvDaSGkgZgLqVEN0ElYpUgIYMALlCybWsu+C6c0UxeQaTK4p9IEHlyY6QT0wNSfDTBOGqzUbgxs5eXFRQNDFKiNWjabTEidjOmCAQrt1DmbeXJHp1WZypAX5yq10dVxWr0zdEAljsJjfxlPUDshC2CbYBmSo6m7bz8ANzi3SV75N3KNWraO19lSTtJ0DdzE7DstweOTV2menWO+sDvp/euJOnvosdcu/xM43jkukMIpABIqiFbY9DyDqNInuP4FjIJT0diA7FpUqWGrvLBAwttYkAEmbZ8yPLqxCcueZzRZGpm1uxBB9kH7pHlC+8ikG5gQ8zQSSCwqSSp3Ibq09owW4CfwpIY3OTy5bIdLO2I9JVDUqdBnQkk3qtFyCSI0a4nQCJjtjLzRrpmK1VwlX1lWT1GAOkRrJkmTpjXU+WcnSuhA9E0w9hkCola2SBqBI0BMDXQYjJ/8A5/cJGYka7Um7RPfzGGMo6iDBv5IPo2s5Q6wee0e0JSI++MVMzLgsAEJfVFBCrbTZUIOo6gRPUTpsIwXI8GXKoKLvdFU1GNhFoIpqBBklpAAA7sNtSGanFqLVDSZneobW1BVtEgkkUikeBEbecAQSDC5jXGm8NvPtj8qJnqagO6mwAqopkyYOrsCABEgnyjzw3SeEZYUqxp3MR1KQlPRTIiQFmQY8uzVelRelUVxVFJyG+bKO5sME9VNSgDLaVOpKmAQCcHprTNypUdUqMkhlW0sAoQM4JjYagBdROmuGIjqncNInBIvHPf0Ubgw+ZX/q/wC42Kmj7m1+5OzeZPY+ex7xqTP4Mh5Kj9L/ALjYep0SxhQSTsBvjMcleI8kPIjdc1aBXcR+4+w7H3YhcTyiF3qc1FqoiCmrESxLsJWTqQfhv2xqEoVUBtJ03CsD7yFJ+/GT9Js9V5wAeJpjYAH1m7xOGYADdW8PpY+XA4QqnBq2XLKSKbh4apcRAtDABvW1mSFBY6aHF3IstKirsa9YaO0PEgE2hgzbaXWCZFpb6qiFX4qKlEUn0hrrrLn2i2S4ke4dhizwXPq+XqoL06eX0gMWUAlJBKw3aQYOg0gk0BaCtwqU2ukGy6X0tywIPJqkCIBaRooXWWJO0kE7knHubph6YctmEawML6sBl2lihaGAI3A01OxIzqZegf8AaVf2K/52KOd42TRWkHepapRS6KlqkgtFrMWJ2knQFoGsjtQ3SisIOuPJK5is9P1hXAOzfKCVPsYC0+44HT4gzGEFcnwFdv5YFl8w6eozLO8EifbG+LfB6eYNQEwAVJE8tWO0EAw5HmNMTF1lY8uxPskKWXzDbU8yB9pq7BR7WKx7t8BzaFbgtGu5YQ1QlpI7qlySFPckAnaACQdPmA13XNw+1Mj44BZhg6NkP+VpwF1wzNqMotO11ZKfVKOY610DRB37KPfj6hmaHKqXc3mfUIosV1EdRK9MGT3/AIYby9dijIT0hSQPAlkk/djzL5lVovTNO4sSVe6CkraemDI94xRhEglWo1Wa9TrWR6dhFW+6IpxaNZtO4PbfzxoOAfQL7W/G2IFGwCrerMOmIMawYJ0Pwxf4F9Avtb8bYBV/D/7D6/lSeP0ga2bMaiqIMmNkG3f34jjIHkc+0xKibdOogAXTvr4ePhra42p5mcMn6USOx9WNIPnrI9+M1WDmlJu5YMgXNAJ2aPV1kba6/AECTbZc9oLnS0mx9Lm6X9KKA+Qh7TN0TcYI5lUxbt798V8g91NWdaQB1lrtSOmQqk69iQI388SPSGm3+jka5iGcSpiLrqpBHeYOsabeAw1WzaWxcb4Q01AMGlAMz6uiEGPWuJ8pZ2E7mkssYge6rVcsGQS1BVLBbuo7gkgAtIJE6R4x4gGWNJbSQxZe8LOk8sjsSoiLwxHYiBgVOkppEKXusJaQYUgrZcTu1/h2nsSMKUK86HRhuP4jy/vwJmXFuFCs99KNJBteLo+Uya8y8VCbjVFhcFwOWxuYdtgCTuTptr8ma5aimFEOYmTIjXSCAZ/OnBOHxK6tf85cI6bOU8EHYmYgDWAZwnmjBRuykz5TAwHHCTxDyS2IxsZ2T9soqyq3VQLmMBTaYNx29uEaFfmGpSLUlWijspbQFQWkjUFlNoNmoNw03Jo5e0olzQhqi5gCYFp1hdSPZ5dpwpkEY1qppV+VoSZsmwF4U3Tradpkz5Ydmy1eDiGi033vjkun4YmYzYZ2sKVqSGndaHHMA6U3HSxXpMLbpA0V1+M1EQctlUBmpijozrZ9qQWBBUAk99gAAMBzfpRVqtSlSWdVIanK1FY02YspvCxc0wQNLhuRhehxteVWspoXVSFNSnNZ3AIYk9Q6YutOygDwxQwQtDg17YbnE4um61cOpDsjE0xUDU7Qyk1UVA8AqCXhuoEgI41nRKoKh4lI5ozEArIp22/VFnL9mkb/ABwvnpplUc06i1rXdkCq6WnsKZAuaDE9QAJnchirnKEisy1HKlhz+ZUvCh1ClitXeGggHSU8xhrCytwtEDnhVEyzBEekXFRlqrWlVYwKnXpEBgzOVYQLSAYOuPrVRQaV7Zcim1QFQDIizq1KqdJAMwI11OFshmOdlKIlKZVa7EXW9F4JBue5rtSbibie+CZsll5nSgApzSuIkk6Qk6kH83Qg+qNAHKVQ7gHBi6Z4VTzPJSVA3OlsasxnTxun3464lUqLTl/WaVgfZQKQojsS0x5DwxN4Xk4pUxzUM3az+cTv741jbD1S2mShYVFJ3U6iNAQT79O49xEXHK8mo4yZnPNP1OCtRFOpYzCoeix5YaEhhA7aa7agYj8a9G6dfP0KSkTVoltDAZr2gDwEE6DwgeOH8tktL0uYNKx0pOoBUkOSQSwEAazvjNeknDa9XMU+5K9PUBEtdoJ0Hzix7fIw4I5LSHsJkU7clM9IeCfJsw9EkErE6zEiYn+98J5Wu1Jrl947EeBwavlWpsVcQ2hOs7gEajyOD5bKIyM7swClR0qGJLXHuy/Y+/ECbrz3u1VCAI8lps36GczJnOC0KVvLXGdu4mN9NpxjgMVwtEULeZWtLz6qdhqLObtqDOFM1lkVFdGYhiy9ShSCoQ9maZv+7DPgiyr4nS4DQALLnhii8kgGxWcA6glULCR3EgEjuAcX+AejT1qFTNhpZbixdu3cmd9pJJ9mIvCaJVlqtoswo+2TpbB7GSD4ifM4vUeEFq5Lh6YUMDS6HVbZ0DcwbWNErPSdTGHpidlbwwETplWszl1bKvVsZWRelGJuUXKI8SPWAnYlvAHCHEuBvQWlUZlKVfVggzoSSI93xHfdvNJWYNAa0TdLAloMksZ1+j7aC0R4mKQF1gDz279z4dzgkjklc9lwWXIsV7w+lmGW9IgyPoSw0O2rQdh2wyMrmvsr/wDjD+ePKmWspU0uVrS/UpkGSD/HbD/AvRk5u+23pMetBGk7DvjtN4XMpuNT6Q7+yXGWzBWGVjJkkUrZ3jYdgY3xpODZVxRUFWBlvqn7R8sZnMcLalWejElI213UMca30eWMuoIggvp/1tjiIN1p8M0iq4HKzfpFWIbOQp+m9bSAenfv8MRflFU5UIXJoiGtlYkjpJA6iNdJkYvekSC/NIWAL1bpldNiNC4++N9sT2YHLChdStEG4BLzaBEsa0Rp2AxxGUzgJdJI6eqkcal8hRpqrXNUWDHSdagi6Yn+GA8JoGkCmZF1p6AFLGGRm6WDoQD2UzqTABMlnjVQnL0KCXAiqpFXS2TdsVLa67A9j7k+JVKmXLDMOarNUW5m3A5UqCATEaaDUQI8CxwSqubwF2/2Wko8Rpg9Pq66csEGVIklqhJMHx8R3OJfEMv1NbPRab4iLgrCRJ06wO+/tGE6FbuNVP8A89u/eB6w1Gsg1M2jEVHUnlgUbwG6WJSnZImCZIgd48hiI4lgpN+pMjHL+V9wSuGIplYqywLEiCDTZVgdtSJJJG3aDhpuGJGtegPGS39MY8bg4AV71INyyCFNpUoxUsYkXGPPy3SzCMQtzUVtDhWW4BuW4JLqLjJPhpoQDpJaJF1YMFVuqoLiPayYqZQUUUiK9IVSStNtYtEiSJGp7jvPgTFyfD6b1KpqkrILIgUsFmSEEA+Q6gF303jU0q0rUgKRVJ9U2KCsU1VA8Fot6j3J8hMPh1qXcxSdSANAQ40lrtYBiQNdPPBJhUFQNcGiI8wpnEcyabUWDmiVNMXL9ToAMb7e/wB+A00FLMVeXUNT6Ycw7mKDsdwNbjEx27SZorl2NajAuKlCdtSKcRqV3J8RpOsxIfl9JnqUwkvfmHkSHM06vQdCO8XBjsNPB/2nZcG+5RaXye9BRbmE0yzAISQb0DAKR1MKd7EAHYH6oGHjWZc2aF9QZTYn5ObAdCenlzAYT7QMI06lFnXlUrGFO1gSgDG9WYKQbQDTDL1ETdroTDp4c/yznGhU+TR6prUi2wlvpLdf4g74ceS0iNozsipUCBTWqFKa03NFuWQZVyyg2iQ9gpMA2waY8CcK4pUrW86ozVxyglNlJvpOqsSTsFtBJYmekGZEk2dzaU8vQFZGcMtYIFdTYRVBpqzEwbQV1WYiBjzOVWVQlVmevZTAqioCI+vJJvaYOkbyDBBjnQlqlsajGO/4QOE5WnyU+eB9b6p2vfvp4Dt3w5UCUlvBD9gSOkECWMHeAVidDJ00wlwrO0OSkUTsZ+cO9xn4mfuwy9VKi2BQmpIk6G4AMpJ22EHbed5EDErxn6NRxPr/AEmr3kCqyFTMXAgE+ANotmNxtGumIPpFwGoc1TVDq1K8TIIUOwExOuo28fDXGjqZ6s4QV2QpTmy62AYgMAurkDtqD33JxnOO+k1anm6NWkbWp07VLdUgu2jA6HSP34fhWqaJdvHnlQs1lWpuUf1hhmj9BV/Tp/uq4LnOINnXNSoR8o+CuBsANgQP78BZKollSm7FCWQjpJ9UOCCBqPWHwOIEcVlgc0fUOnF0Rc6fkvKs05l98fmhbZj2HfA6yzQpACZqVB/6aOH1ZTl+UKylTVn6N7ixXQbxECdt8eZmotCmtNGD1QzktbAQMEECe/RgwnLSBJOyWzdC/MEEkIgu07KqXtb2kxA84w/wepmINZFVaQkWKASfaSCW9rtJ1xJyVUK8tJVgVbxhgVJE9xM+0Y0Ho9ns1SV6FJ1ahUBJZbTGnYnVCR2YAj78UZhafDlsXmPJVc3kppNVVltUSxSbG1CyvhoTI8tNGGJvKdGS5CtxEHz31+HmMU8zn1Wm1FVUK4gqp6V1UwD9Y6GTtqANFGC1M89agnOrKRRMqsIGMAAFjcpOjHYdjuYw0NKGmk6czFuqS48X+btKEdUGSRuNiB4zprG0mJxNy/E69EzTqCmTvazCR5jvihnOImtTpuwtMuCJJIggazrMRij6JDK3VBmagQkgoWaFIjUSdN5PvwcvTAa/EETHmp3A6zvXDOQ0ySwuZj0+e/x2xrOBj5kTvc86/wDEbGXz1dEzLtlzKCArbg9IBIn+++NJwJpoKfEufi7YDrWV/DmHls3E/CzHppSitWbuXPcbWqBpM7htx4YRrZ+mcmEDuaptFlkKqoFJ1/l44d9NM4TVrprpUJ38h27bnbxxLzXCoyi5i5ZJUW39R6Rcbe1uup9hmdBe8JgXA1NEec/Cn8RyZejSuZgkpIjQDquYGYnyjaT2OJ3G8rTpoVpPzF5oNwMiTSBYAxrBO+LRrqaQpMoJU7wPUDISAdCNddSdY1ESWXp0+WeWDZzNLt/UW46EwLpgTt8Mc4gAoOe1tM9lZLh+bekFvVuU8wSDGh1tPeCe2oJnxB19WlTZi5dQw5QAMFmBRAxXTsCxMGJHnqt6ToDkqc/VDke3efbt/c48RV5ZDXXlaVkRbaES67WdADsCZIM6aAAQSpsDYJtjfomOJ1j1NeLwzry41RUBt7aAEBRrrqRhvK06W1yVFIDNqNCWstZgBukn/pHhgtLLoemo3zgIuIcKNQfXuBBcR1QAO+rTjtsxTAKovMQkqu91/YsRvIBtI00MAG6exeFxIEnQL9/2g8RrCnWqqEBWxUkz0KUBJA+1qTOo1JOoOE2rFSoRVqPUoqsPqZ5Q6tWEtEmGMGJMRh/LNo4YVJFL5407fodbQblYhrAJK26EazMRxlqZrVHqLIFIcg0x0jpPLgOekW2amSLfHdsLSJGk6oznG6u5Lgr0itS4KUVZVwZBQQQ1nsMwcQeHeh9WrUq1lcOCay3CnVKlmSqph7CCA0y0nbuSJ0dAxnBzSeZz6du1lnMFxczINsxIkgr2iMh6SKppobahzBc3EL0WDblsJBUyLYEAQB3wwAyuaxt3SOee7q7n+HvegqqlF6dJZK3GCW1u7lixUBQO+neG2qLywozDczRCOW0dyREfZs+B8dVeH8s0XFLnKnLpxcLYrc5QvKDTIXS9oIIgam3DXV8r/wBt8pv8E3tFvTZEWwIt/nji3fmufSvqN5Mei7ObVaFOXVzZVBhCSFL6VAAVIIIYWtHUpEdM4FU5RXlU2DBuUA7IQVYRalwaAW0EkQD3gggnyU2q1BqilqVVa3SrNC1TzJkwGDmoQy6QQIEY5sVELUjUbL/NNUWxQC2lktJZVPTIGsCPE4JEWTuaWgATEHv9pHhmcdqNM8tdAw0Qx6zD/wBp27g+eC5/Ms7SyhCZMBbdz4fd7sF4Zl82aKEzqCd1jVmPbTY/u8sBz9OoGmoeo6bjt5A6DXEH7rxPEB1855WXWX4k6LarQJu7bwB/DEXjnHKgrL1jRQY0iZb+Ej2Mw740OQLctrHshgSZI0APhJ3OJPF85VFQAZwKLRpfV8W10QjHNlNS1AZOO91Czufaqwd2BYAAEQNiSNvM74K2epvrUUl4glSBPgT54f8AllX/AHwfr1P6MffK6v8Ava/r1P6ML1SlsmST36q+ma4f8huStbWCwtH6123h77sY1Pb9+Ky5ur/va/rv/RjsZmp/vSfrv/Rh3GQtFZ/1Ytjp+1JV7SCCJBke7XFTh/pDVeubmUyGJ0HcNMRt65+C/ZEetman+9J+u/8ARgvC61Y1YGZRulukO0nSdJUD78c2RhJTBbIBPfqqv+lnhhI6pnTxun8RwTJVJQqbAJJuLQykgaqLhOqjsffthXiH0tT9M/vOHeGKtt2kyRPh06QI1nXTywQTKSm5xfnCQyvE3dQXCuxJMlfONLSPs/vwX5V/wk/Vb+rCvBmIpkiR0Nt/zMGTnsjOtxVDBN58A3h54NyU4FSq4xcrv5V/wqfwb+rGj4RxEiksKoEtoAftHxOIgWpVDgXPC02jUwLRJ+/D/Cj80vtP4jjsK/hpDz3up/pDTuq5h2FIAVGEsX7NaJt9mJTKhSfmIZdGitB0kax4Y0Wcya1HzKsCRfUIA8RVbXTtjJZY1LKNOoB8nvChlGpNpUS0n6knbzjYE6VpNIO1E9f7XWapMNSq2XEhlDWN9GQssJnpOnjOhGGqlUMhYKEmp6oJMRTQakgEkxcdBvg3GaZRuWoCojC2T1XFVIBBMx63bw18eMyWKk1NHL6gAAActLQANhbGFfYFRrAim4Xzyt7qZ6QZstlipiEVo96nfXDWVzCqIKBiTRa6TK2qhKxESYjUjRjprrO44fmH9h/CcPpUflOqCVPLu6RMwgUBtwC1sxvtIExzCdJQ8KXGmcz0nZd8ezK00KuO5bmXTzFYEL0wBHfcknwgwXhnFOcBVSiyBbd21eKlzODGgGiyO57wYWq8SamoLIxy5qAUyApLMJlnvBClxBAXQLEyd2smtU1GdzynqlVJViUamWIUxGhUi3pEEHQDW54gLWRUawzm23sj8SW+vXqhlUcpamrW3qFEAaiTdIiCJ7AzKNKBUqiqXW2lTCgKxNwoqLenbqkGdjPninXzBos9O600kBpxTD3VTaxElTaLo7gQJ3k4UzaotRyad3Mpi3qi12UMCTBJALe3pGvfC2Uw5o0zF5mb/ZM53iDrKt1CxQUaYM01mYgzOu++M1w/0nqtdTuanSFOoAlJiFAWg2kMTOqhpJm6T300xUc8BhcIWQRM/NjcAHf2GMYnLx8prQBEZiANBHLqx2EaeQwGk/dZqTnAm/8A6hXsvm8vzQaDNVupqKoe+JvkAFjdIIBkEQYjGicUreZY1xhg99SbyI9a+/cMJnYeyYGTz9KpUZqdBqRp0UuuW4n5wXOqRqFQkjQ7E9sWjm6nO5fMY5cPAc5ceqBobLJgMWEx++cOZlaajXFxIIgm3WMrrNLfRpBSlIJTrGLrQUDi5fWBaTqZJkkTOAZjriobaaDk30g5BN0eokwxWSfV3B9XYd52s3Kp8x2ogU3ZCqQzVLzapCjoYoKb26CXJ9nlHOO7DnOxrTSVKTKSHpsBeSxGgCyS8g6BpnUkpyBAacwd+/5S3CDQsTqq2W76TM9W/abu2wGKXDPRqpmg70ibUMdREyACZ+Pwg4k8JydMUU+fXv2O1z6zp4D4+ySZioqNalUkEQ1rFQfIgN1D24ngmQvPDmseTUaCL9xKa4a85dz4j+WMlxz6YfoD97Y2GS1pOJAnQSQBO+5MbA4zPGeGsaoN1L1BvWpju3YvhYtZQIJA0jb5U1RhylkLmRS6Lf3LCF39bwmPvGPF4W/2qX7el/Xjv/Rb/apft6X9eJweSzhjtwV3muEBCg51F72g2MTbqBLabezwPlIuIZLlMFvp1JEyjSNyIPgdNvMY6PCn8af7al/Xj48Jfxpft6X9eOI8kXNOzSki2HvRk/4pf0X/AAHA24S/jT/bUv68N8A4cyZgOxpwFeYrUyfVPYOT92GYDKeg14dcLT5bhD5rM1adPQiWmRtcR3H96YLyqlFalFplWIboJ3Sm8llgCdNPzfPEvOZhkrOyuyEMdVYqdz3Ug4e4bmJptc2rlrmLdUBQdybmnXQHtrOLAjG62NfTILQOK90rw5F+ShtLiHB91Q79Xs+qPacEyGWzDZbMtRqMtIfSoCIIsBJ8RI0nyOEeFVV5BFvVDktO4v0EbaeOGeH8Mp1KVV3qojpsjNBZYBED63UdvEDDMPEnoO/7bcjvCaoUXbmBJmymdDGlqzucO8Lb5pfafxHE+lli4cC0GymepgB6q9zh/hR+aX3/AIjhCm8P/n7/AJQ8/XVWzBYTLuAIG5rPG/sxmnplEo1HY8rmiFMkAwWYhCfARt3jvi5nq01qqkiGr1ABy1bZ51LGfrbe3EbM5ymBMLrGvyemT97YM3VTUAcZ6d80fjLk8tldgjvCoQIQhdxB1npG25kHTHubRwpFQ3OKhuJMk/N0yJPiAQI7RGJPOqVqxRqh5IVngoEFMB3pGFUkbjTxLdiTihluIU0Bp2sRJaSEYyd2CEbHwDkjz0JD4KFctcC3n5/CR9JMoyZdi0dxowMGxjBAJj34FmcpXFCtVSsy0kKMUjpLKFCd9dRMR2xoc4l1xptezSSWC8u11i4E2wTIj3gidgZj0ZQNexpVYYArcgDgaCBOxVR564LeEQEaOmk0gSfj9rMZpqmYVRTqjlg3rSdwvLY6kLeQrDwYEmAJA2xb4Xmna5auYuqoqlSbrQFbSmjBIJlpJ2kKBPURSqWqjWUWpEESZMlVMVFDNaAbrTBIkBh5YTyhZsw1RuecvJCrzlut0jTmW7hhvpOm2jASJVm8bZJzZN1CtZnqGCXSBLKpp1AApLBzcRIJhZPY6zgVXOWs9qhwKVhJUmFCBC4EiDoSJmPDQ4BmcnUvCjWpYofXUsF6ixKsGIG76TBJJ3w2nBqqo7LXALUyGAZYKkAlCbQZ1K6Qd4JxPJWZj3awBgTcZ3X1XN8qsHAmy0xMTCDSYOMVw2uWrVG7slc/GjUONnWtqGDTqByFFocfZFsfNnQiCCJBBxPyfooqlysoeWwUvmKcEvTKsLQga5b/AGT3745gJlTosJceso9DM1qr/O0kpNylRApC3gVA9QliSAWWV1IB1XucVBkm519lT5PddZzkLWWjvfbvJiY18sQcvmK7VYrsS9OksFgLVTmBZAHSwW5pYyLoGoU3VKPFnOaeh8qRqQNvOISwCE0JttI2Hh0jFbrcdTrjn6+qoZzOFKNAVGck0qoULUEhuaeXe09VotBYXHQxM4Bns+6GyozvW+aKteLIEGpcJlpg6R3gwQYaqXVKVKymhJp1EIOii6o1tRNRuBdG222JWbtVTSUI6nlRUIN62AaKNtYjy1icAugJKlUNF3AWO3c/C84Z6QO1NGK0pMmBTAHrR2/RHvk764qcGqZQrUbNswqfUCqTIAAUCAROnePHviHwvid1GkeXTEKRAXTcjx9/twzmMy9diVprodbAANTPj2093nvMOIJWKlWqNqO0cRvaETJsBQ6wSbxswH1W7lTOIPGq9AVRKVJsG1ZR3btyjjScNrkUajKYPYgwe2xGMzxrjdcVQBXqgWAwKjRu3nhfMrPqAueXLzQVzOX+xU/bL/k4co53JhkJpVio9Yc5dd/BB9xG2EV43mPy9X9o388dpxbMGAKtYzt1tr7NcJIUfqNB/gKhU4hkiUihVABlvnwbhO2qeGmkb798CzmdyhaadKqojY1l3111pntHfC3+lsxp87W12621Plrj5+M5gb1qo9rt/PHagiard/wF42Yy/wBmr+2T/Jx3wuvl+botWbW/2yHt4ckYC3HK/wCWq/rn+eHPR7jFZ8yqvVqMpV5UuSD0HcExhmkJ6TmEwPwtVkhl/ltT5SxWnLQYkXXfWgHt3j9+FcznUp1XWhDUgxNIkEEXIqsQNIBI2I/fhTOhmruqgsxZjA9uHOGfRvKaoTcGgbqOlmZCNNwA4Ju0mRioJwtOuo5miIEm8KVwmqoUgzBDDTX65OxI8PHDIWn9p/1B/Xhfg0WsYBhWIkSJvjY+3BRntCbFIXcikIHfUx4YVZg0uMATlN18yhDW3SQg1AHqgDsx3jFPhjfNL7/xHE2sQVbpUQKZBCgesoJ28ZxS4Yfml9/4jgla/D/7D0+VPz3+sN/9xW/EMSXylGrRpIhJzDOLrhCARHU31pJGgGg8NsVM8fn2/wCfX/EMCy2dQU6CcoqRUUmqzCD06AiNBGpJnbBC1MH+f67hKV8gUgiC1lnrbsKxZUgwxuFwBiZC6HHlHNFq4qLSUnQcqWiRYLdi31dRGsnxxSzpmg8mOpSbNNOa5MQw020gyD4xjirmT0AvX+SszSxkvuum90evCDtbIGCR5qoBgBrgIK7FNukMsAG+WJFIwXZ1ZwDAW+A2xAOuuPKfCGFSo0UmuDC1xUCguTFo5ctF2i7mF9/fEKqmnQVmPLC0riBqFN5QkAdzv5gdsTaPELrlq1KxpQWQdRJ6mZJC6Bp5ZJ7a44wDdEE6hxDJ94VPOKCaVIGSYdSZtYIv14WQxDXluoAqvmQOnkIrmtGXIZiRTJqCmboCqrmnrsB56x4Y94qWlb5DWqKpA6gpAvgDX6QIDGsE4R56PU5dR6pyoY29JJgRaSq94kCe0TgkpQ4gtGoZ/acfIkBUkG5Fpro2rIUMMsXANbaAJIBEjQjBX4M3ygPZRADA8sGpZotpF/Li4wST4z7cdZmrU5CsbhU5YMx1QRRuP6XLLE99ThM8VIrgCtV5Nw6ipkaC42gTAYtEicCw90jeExqH+S+zuRNNVPSJD0oEi1qr1YADQbAxKQYOhMDurnMoWrpUCUU5ZVGUs5BdLwzM4plQTuD2G8RivXdnoS0uSrlC46mAOZsJB72gRPguIHEM2iVFRarfJ3VeYGW1Q1r3AKACQCd/EmNzhhCqwgSCd01xE2GpUIFJUqm+ml3QGakCgDKtywQTpDcwwCJJNwvjlNGq/JSRQLsAVo0lckU0tPUu1xO/7sDzmYUZdmSatEVDyyZl151EneT65bTsZHaMBoVlqGrUSiaCNVMIdxCUwZ9pBwSdIJXVX/Ta5whMH0gzAi+o0HQkMdD5jw9mOs8VJckvzbqRSBKFSiXljMTufEyIwbiDryKU9gwaZjceI/dPxwpmKydSWdTGiUqFtVUIhIjfUT3A331mI3leewzq1Rje4xt5qdwX6Cn7D+I40nBPSWpladRKaU2DmbnmVJ3iNx3g98Zvgv0FP2H8RxouBejVXNI7oYVCRuNxqZnywrdWo6VGg2qarvpG9/yh5FYy9QDt/wCMZHjCzWH6A/e2NZw2oxoFlKglh6xWCCp069D/APGJfFKlbmCHy0Wjc5edz9rXHEEoaC7MzHyoNuGKefdWRgQCghekaTM6RB3O/icUS1b7WW+OWwehka7Oimpk1v7n5PA33gE/Cdx5xPQdln+iZ4Z9v5U3Ncdr1SheozGmbknsZBkaeQ+A8MC4hxKpXYNVa4gWgwBABJA0A7k4u1eGVlKDm5E3tbp8n01iWlBp7JOh0wLO5SvTa0tk20mV+TeJHcDwwS128oupVCDqJ79Vm2GHPRgf4tf0X/AcPMa3/wBJ/wDy4Jw5q/M3yo6W9U5UNtGhXqHuwWsRo0tJm/sr+T4y2UzdSqqLUmVKsYEXTIIBg+7ucM06hzHNq8hZquTKwQkLTUboToD4j1mMCAQrR4K+azlSkhAgsxOmwaNO25/ucDL/ACZqlCoiu6NBbTUMqEaEEg+/S5o7HFxPotgNRrJceC/5/tT+E0SKTNpBR41E/SdxMjbDvDs5XTL5hadNHpP67MkshsAJU3D6sGMeZUVBlbdQgvhtCCxYNFviLjr54JwnJZo5XMPRrxTH0yWKQwtkk6yOnTbBZkQm8MAKktO3eUTL5lkFQpvy6Q2B0tXxBw7wz6Jff+I4RydWoBU5d11lMdI1i1Z0Huw5w0/NL7/3nCOTUbP9/wAqfnPp2/51f9+J1fi7tQSlCKEN9yghyQpUS13ae2HauWrVc1Vp0mZfnXJgkbu3hg/GvRvN5akavOZlHrC8yJ0n4kY68WVQ2ppc5uN0hlcw3JBDtdywSZkgcxrn8yB33ALEajCtLjanNVFOaq8hTbeWaRFl0KCSdb48YE4rZbNOcutQtuCpiQ83dKq5JOsyTuACMSXz2betaCAVJmmyDQxEqQbm9YRc31hvhpCtSjBG/JPZMSykBS1a1SHFq63OS6iBcVsaNINx3UDDGTrksQtCghpyS3XaQlwPLYvp6uh1Oq4UyGVFIGF5qvbZTcAydTLRAlWLA2xqQBoTJ6nGmqkI2XpMtPWFSCsSpiWgkAE6gjpg746yA0kwW7lfVsz8+hCzaFpqpPrcxSfnJ/NWCo3aBpj2gQcwaS0aV4LCTUY0wU3IJJBHtkCDv374jwxlQ1UYMWADBwGFS9rgYYWwYDa7b7YWYfNr83TZ7ippigptKgEj1d9dh4iCZwD5hTiw1MJv2O+SpXGqtN1dU6Q/UZbrUGG0g7RMQ06748qZJUJmijMlM1X6mCFQSAFG89J021AjApdy5BMWAUmWoEVGCqS52017Az6sAADC3F6rKaYApEWK+tJT1vqxWRoCew0GCQBcri2m3jcJnb7JzL5s1lDWWqKqU7g/WGYsEIWIIBf1RGgERhTO0KDKtWplw1Nw9gDsJamLpcKVsBAMxoCYA74Wp5s03EUkWoNBFFQ8kaR0zJnt7cDHE6haoyooadYpAEx69wAnfU/fGscHBcyoybtM49U9mqTU0tCKG+bqpDXKEZgAgWBbBprAnUFiYJnHuYqs4dnAVzWNyhbQDy6YAAk9gDud8D4W4rUqoVVQrZUFihDdzFQEkDWA50+7tij8lLPUouHqZjndTXhZJpk/ZI9VF7aTHYkl0uFkz5rM4Qb+37UDiFQty1OoDAR5a6YdzdRgtUBQabPRLvbLKypTgBp0B07ePuZaitZZFEg05rEKyqVRGamQWKkOSVY9vVGvVp5T+eRyvNWi1SkKnWpF8ItNreWGI0WQGB38sI1pCnRouZIM3BUDgw+Yp+w/iOKFLNMshXdQ2hCuVDDwYAgH34T4TTiigO4BB/WONL6O0spy6pzTEODKi2ZH1Y0I37H24VoJcYWKlTL6rhq05SuTQGixaSFa6AY7RvB8fDGZ41maIqiaVQmwaisB3b/hHGk4cD8med+//pxkeNr88P0B+9sA2Cm46AMY+V2ubofkqv7Zf8nHvyih+Sq/tl/ycJomHqNSkGQmmWCzeC3rb+WkSPgMS1Ss4qydh6Ln5RQ/JVf2y/5OPflND8lV/bL/AJOGM1nKLFLMuECtLC9mvEg2mdtBGkHU+WA8Tq0nYGlT5QiCLi0mTrJGmhAjyxxPRFzwAcHvohnM0Pydb9sv+ThngfIeuFVKqkq0E1VI9UnblCdvHE1kw96Mp/ik/Rf8BwWG+E9GoHOiAtDnswyZh2RmRg7QysVI111GvuwxkMuKiu9Tq1JZizX7b+tBMxq2GOH0su2dqfKmC0uqCfVuu0u906nT4jHhq0adSulNhyS3RAMlbR6ukReJE/ujGqNzhbRS4dTnWk2U3JN6wLAShAk6TIP8MfLlSNqiCd4cifbpr78ZuvnqoqMoIgMQOkeOHOEUcxmKgpoRJ/NGg8dsSBgrK0GQN1pOdYKhSoJYKvQxnpADDYdwcPcN+jX3/vOF836A5ighe+4DUgge0xvilweh8ys+f4jjnOiy2N1MqQ4Rb5UejxY5bO1KkAgu8ifz2/nh30l9NlzFLlIhCsReWYagGbRB7xvh30h/1hvbiPU2+GO1kCFsAe2Wg/ZJ0uI0zSFO6wSSus2ayp9Yz3kAaBjvGoFSoKnN5qhu9TmIZ217nsNhOm2DvuffgR/v4YaZRLHEzq9k27BVSysoO9NiwuBBIa6QQLjrOwMDzwpQoOjM3NFMMCGYOhJBm6BqSTcdvHUjfAj/AAxy3fHE7pS10zqKv5nMhlFMPTSRTZXLrChYCg9Ouh7zIkxvhOtVtW9K45wYszhgWcuFBIDDQidf0dI1xJbA6mCXInVzVPLPTCMBYt6BSGDEqdJanEyTE6lYJOuOuIUubawIC2BRLqD0kgbneACfbiK2B+OBkKRYXAAnCvZbKFql9SrB3Dh6ZIIELptEaRGOfkrI7Gm41uF3MS5gxlpk9++IZxwccUpaYycytTw7KFadQMPm2UKbSraKysAIJAIIU+ycPZnI0kplTd0m8NIunrAll1nq766ntjEDfHuKAWTMbpbAWvo8PlQTTU0uq2SbghuMG0iR0yVOms9zggFIG+nS1Vx6wbQi8qYuIkQNSO3uxkB/HFXgW7e7Ba24CpTGlw3VPh+WpkrTsVBLCbX0HUQdW7bz/CMDqcKQSeemngCZ8t//AB546zP0b/ot/HGWqfxxz6YCTxLGOIOkLT5dlWm4NxUtbIGviDBMdvHviFxLK0DUkmtNo2RfE/n4Jk/oD/zB+E47p4zvssdSnDQkxlKHjW/UX+vHXyOj9qr+ov8AXigMe9sZyRyWEtHId+qn/I6P2qv7Nf8AMx98io/arfs1/wAzFA4+OBI5LtI5Dv1U5slR+1W/Zr/mYNw5KFKqHuqyA0XIoGqkanmGPhhjC+Y2PsxRrhyVaY0mwHfqtBR4lTp164arYb9IAOoLbzMb+HfywrU4ojVSeYCrqFYwJgAaRr3AEgHY6dsTOM/6xV/5jfvOFKeNBdstDnRbkU9U9IK9zAMLQdIUbKVtg/8AQMO+hvEhlswKjAlSCreMHWR7xifSw3Q7YzueZlZXVX6w6cL9C4z6ZUWpMtMliwjaIn24mcJX5lff+84zyY2fBPoE9/4jjjULzdaqVV1epLu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hQSERUUExQWFRUVGB8YGBgYGCEdGhwaHBodGBgbGBscHyYfHyAkHBocIC8gJCctLCwsGx4xNTAqNSYrLSkBCQoKDgwOGg8PGiokHyQsLy8sLDA0NC8sLyw0LCwsLC8sLDQvLCosLCwsLCwsLCwsLCwtLCwsLCwsLCwsLCwsLP/AABEIAMkA+wMBIgACEQEDEQH/xAAbAAADAQEBAQEAAAAAAAAAAAADBAUGAgEAB//EAEwQAAIBAgQEAgUHCgIJAwUBAAECEQMSAAQhMQUTIkFRYQYycYGRFCMzQlKhslNicpKTscHR0vAk0xU0Q1Rjc4Kz4aLC8WR0lKOkB//EABkBAAMBAQEAAAAAAAAAAAAAAAECAwQABf/EADARAAEDAwIEBQQCAgMAAAAAAAEAAhEDITESQSJRcfAEYYGRwROhsdHh8TIzFCNC/9oADAMBAAIRAxEAPwBT0t4vXXMmnTdl0EAMR2k7YnVKucAu51SO/UwgdzM9sO+ktYJnySJAtB9loxS4nx+itAlDcYtAiNSO8xiEXJlONLi7UcFQMvnKpBZs22gJKiqZIXwMkAd9dhOhjDFXM1FYBqlcTFo5jahr7SRMg9GgnWRt3hcMckGj2aWH2rlAMKJgzaNIkxA3xZfhtlwVbkYKSNTAl51tB0NlxC6X9p0oBayNOC0Rf1REr1TUs5la+4rbzWIkWE9wfriddLTvOgxnaljMKtY2pe01joACTBkeEAkGT2GPQG5lrBLJID2GI+b6iLSx1vAJXWB7D9mWqdTMgFTlgqDSJlrQAgUAgG4CV0tB7aQYVtIn+VyrV7pNeqVFSw9bCfnCmhu3gTpgOW4u7xNV6cOt01n1QzdEsdR5eOPKVJWq8y4XmsdN5BqNqDERbGt0kn4SRT2xImFh8RU0ER+VXo8Tq1F6alRTcBpUczKu0QX8VHxxxQzNdqrU/lDgrInmGNDrrfEDvrhHhtRKgZDMCogJg2iUqkXEAkD3eGo3FnI5Oo5NNObyEZuXURHiAZjRNTrKgqDr7sMASrUmlwbq/KWo8QlVJzdWSASAXIG063eZ7dsCzPEaixbXrMCdTLjSAdBPmfgPHC2YNV6rCqpDi0WkGQLZ2Ou2vcnfXFKlUfl1FDMRTWSyMsABAdGAIBjpmW1nxIwBdTY11RxAwO+a5yXEC5ITMVKkkKJd11IJIi4HtpqNAx7Rj3LcTqOagv8Ao5151S0xOs82I07TuMSuH5heVS5SgIWtZiJYwbmVwZWQINwGoaRbqop5hrVa0q0FNeWvdahYCUB7L8MEwFUlrWydspmhWq9qjy2vW5IVYUwQWAkXak+UAThfK8XqujMzaLEqCVYzEWkMDJmBodRrOOf9JkAuLGNRllXVWIIUh2t1i5oMwO3nHuZIJNQWJUVUKWpElkUyIBUGSddCNxrjpShwx5Tn2QVXMwxNR4UtqajDRWYDv3iQO+PuGcRfmJdUq+uv1zESJnXEnh6dA9rfjbD+Rp/OJ+kP34mTeyxGsQ+BzVMcc2/xNYmfEjTXyJkAe+RtrCtDj9WeuvUXvN58tI189cEoVqfyUoWqcyCAAOjUzJ6v4dh7vuC5hUL8w1ApgjlkTcJgkFhtO+HkTlaQ6XNGvbvdd5risqp5tZvXAIc7ytk7aQe3cnE/L8QctDVKka7VCDtpuYx3mFJUE7l6h8dypx7w2n84Nx7Jn3QQf72O2FJusz6rtcSuKebqwSalWI+rUOm+8nbQ4qnjTKzB69ZYgKqE7WjXXzxLqJ0mRvPbYzrJnU6j7vPFbhXCFr5p0JAJC2T3NusecRgtuq0XOe4NB7ulF4898fKKpSPWkgzAnTXvP3a98GXj205mv30uM9o7Ge/wwp6Q8LFDMGmpVoWWtiA0toY0mIn3YqcB9G0zGVL3oLQeZcQIIP1p2Eag+G2HAMwrUw81HM1YSFTirMhL1KrAO4QhiD6q2z5Yj5jitVVJ5j6D7bfzw/RybNSAQFvnGjTWIWCR7IxP4jkXsZbWuPSBGsyBHtnCGSsrnvLgEqnpBW/KP+uf54rcJzles0Co/iTcdPvxnqPB68wKVT9U+JX94I9oxoPRjP8AyWtFZGUEAGVMjuDGJlh3VHM4hOFbq0a6C7mOQNTJP3a42XAs2xy6Ekk66nU+scZ/jHpNQamVpkuzaeqQB7ZAxc9G9ctT9/4jjgNLrKjA1lYhhtHys96SUwcxmDaDYqkG0H6g9YkfDERaDGm1QKvStx+aWN4if4xvi96So3ynMxbEICDv6i+rpv8AzOIZNT5OwV+jc05badyItOpmCexxU5KPCajpaTlJ1skrUVqlTcrgdIAUi+IOm8H92HKtYWsaZOnLBOgM/OEjpJ0AjfC+fpOmVBWxhIJUgli3MJ6YGxMAie3slt3Z1aUscmktpYsZiqSS3fqLbeEanBI4bLpJpQ3fySmbvFEVA51cJA3EAEazOsD22444txKny3puHZ6lJbQqzJKwl7EyoukwJmBhriNJhl1B0iraRrNwLg67dvCfHYY9rGxHUiQaSCdYEpBMA69PiOmSTIwG2QoOIdxZA6oPCWQGmh+luGsLESW3BumCBtGAUsuSJAJAEmBsNpPgMPUKs01FsdYNxbUQxBAHbWRPlHtJkGASoCQJUAA99zpoddvDCuUPEQ7T05Rso/DHVFUssqailtAdStdQxDEKYgQCfDFLJVFWSVYUajO6qLZ3gHQ2gkAaj1RIEA6r8IEKGAJhxpt2zE6yI0nv904sZRv9oQoPMeENxEEzMKbultIO/aYOKA2hbqLuEAfhIVaVjB3vJq0Ee+JCsaZRi3UCZgkmCdDpucL0eEsqVA0ysinEnmadNlqmZY9iIjWIMewefyhUJpsi0wSdGpimCCY7GC8D7RBmMN0oWoKZK0aVUOVeo6C8grJe8MijfptnQCTrPWJSjS58Af2olCiKK2mC3PudRsoIICntdAJI7XKDBkCvWRLH5chb0GsTNj3GBoNe3l54XFFWNN0AAA6AqgKSKrANaoAlgqzG/lh7N1wVclQgL0wAJMQlTUkkzPjP7tEdgrPUMtcPjy5qbbhqtYQ0g3WU7DAj6NNydfHQb7HHudyEGlJkOpaNtjEfH+9sM5nRWW0WstMTHq/N05iCBtbrBjy0wrLKHhxpmcxylQeG0/mx7W/G2KGTIV1Y7BgT7jOF+FJ80Pa3/cbFGnlQBc5IB2A9ZvZ4D84+4HXCbrK4nWY5poZygNqZ31lE2kyABHaADPckzGqmWzQ+uF91NJO2mw0389fh1z49VFX2gMfi0/cBjz5Q3j8QCPgRGDqTGsueIVle2wQBd2A3Om3eAAT5YHk06tdo/vcEfdhi9T6yx5pof1fVPuj24NlMqFcEmUMwy/u1KwfESDrp2OOyZQkudKVeieWCPzgTI9UERGx7/vx7xDLNzCQrfV7H7Iw6axFAjSLivxIY9/zR8O++F6V4UFndV2EEyY+yJ2HidB5nTBTOIsOiQGTb7B/VOPhlW+yfgcUTxFh6sjzJLH4tp8AMeHi1b8o/x0+G2BISamDcoSM9OlIuUlyPCRavliZxfO1OWWLEsiypPbUH9/jiq+av+kE+YMEe71fu9+E+IZdVS4i+nInzEiVI7Hy2PiRhgb2VGOJc0A2sveDcQqNSDNUfRFcxGplQN9Bv92PatVWMs1QmI7bDbvhrKZNRl70BCurWgn6oqqB9WNBGzHC9OlS5VS+eZrbopDSNNSZBnDxeJWkML3lpd5ruvk1Aa1mNpA1j6wJ7HyxufRj/AFVPa342xlblArXIHkoBqRBtbXTePDGu9GE/wye1/wDuNgQm8OBrPT5UT0kRvlGaIIt6LpGvqLEeGIK5txRamPo2YE6CdDoCfWtu906eWNH6RlufmwACCUkkwRCIdB3xCXNRQNIIsMwl4N0AzYDNo7dpjHONz0ReQHukkWOOqHmqFU0Ett5dwmR1XCoYgxpqR/cY74rTPLqSVOlMqVEC0CsFgFVO4JmPOcM1W/w4S2Qdbrh2ZhFvrd99tcKPmoV7gKlwBN5YnpBA1DA7EjfALgBCmaoDQy9wOiW5imlTRxCAgsR7D4CYk9vPB64c0qtuxp+HVywoIM2kKSlkgEeGPKmaXl/RU/VHd/L/AImOM7mS627BlC2qTbAAA0J6jtE99e2AHWS0qwaL/bP9LrL3coSBZzTrGt1z26x7TE+7w4C4Jl8swpBid3PSG0kljdbPhHVA3+PYpdJ6TqZDaQAIkbSdj30nBeJHfkj4huoNkxbe+w5JfgoPLFsXcxSNJ/3jtBn2QcVKJqhltHzvzl0qCZvYGOkgd+wjywnwrKnlLBtPNBkmINtXWSRaZjX7sO8McA8o2N67Xu0KVvKsEYOCVa2T1GSdI3Li610RLRnJ3SL1afKpcuBVFIN6okAckjUqZ6SwiTpPiI94qlO6gcx1Uirn1VJDkqxMXAmZI3/8dUMiXqpW5TstSm1qqNUYiwoIAWAoZdvVO0jFnKcPq9FyuyqsMjBkMwNmVCCCR3gxHvM3XB/GL27us5SywWnTA0BWV12BqMV194119+KFVGfmLVENKsZAUEBGtVR06kagAT37zgnFss6heYsaQTBt9YkwWAmAwnHNSiVuBYMeaksGDA/NO0SJ1Gkx++cT5lZ54XuIkTzgY5JBqT25cuZBpkqIiBoQNvAgd9vZL9csEqQJQrR5mm0U0I1t0mROonbXuLiErSyzeFJo9hYROg8Z3OkY7r0dGNwkCjKkiWPKpxasyd+w0I+BGSgwHU4icc/JT+A0hygzCVUsSPE8xoX39/IHB6jliSdSf70/ljzhaf4amPFqjH3VGUf+744KExF2V51Yw4hAsx0aJCqxHS/qmDB0k9owfknC2b4iiEK7wQJANx0J8gQNccEKcEEEEnZelMFy7xo3qtow/cR5jt7xsThI8Yo/lV+Dfyx4OM0Pyq/Bv5Y6CFwY8HBVZVIlG9ReowTrqIjWOrQAxsZ7YTrOWMn7tgOwHgB2GCZnjVDkUzzF6yQd/wDZ6Dt4OB7sIf6aoflF+/8AlgkHCeo1+ACmLcFfKEIr7q2gMHfXSSI+qdjhMcYo/lF+B/ljs8ep2hOd0gyF6onaQI8sEDmEGMgHU04t1XZXAszVspvIuUgBl2kSNJ7HuD2MY4PGKP5Rfgf5YBm+IU3RlRwzEaAT4z3EbAmT4Y5oIKFNrw4GCq+Vy6rRKhmY2TP1CpdCpUbyRvO22PqKxQqBkDXzY14EdMNK7kAajbWPDBOEpfllIE9BXTwvpuPxnB8tWdKT0uUGV51ZCWBIglTOmnkfHfFmmDK206oZUJNrFfX2ir0q02DqEx0tqPPGr9Gf9WT2v+NsZ1i1MVTbE2L1LO6tMSN/ZjT+jS/4ZPa/42wFXwx4z0P5UX0iqRXzYhupk2EjRE9Y9vLENaqCi1Oz5wkdd2gUNdosbkjeY3PljR+kBHOzmo9dO+vqJsJ1xBRKfIIN5rXCNBaBIJa6ZkgREd42GOcbm+yLnEPdDgLH8le53NWZVFAJLMAAFMElmC9Xq+Ig66zoBOBZ7jiIjoWVasKqJBuk26iOiLZ1O92OfSd44eIIDB1IhuodbRC7xOt3iB7gcUrrbXpmjUZzWX52wMoPSxLVTLBgBFsxBPjGHbEK1ANDZOYVDhFQ1eWpYszKb1s0HRI1tiboi2dBrguf4Iz12K2qkkz9Vesi1oEKY12gDXHPBiq8qQQyKb2MAEBI077ydfLBuJZ5TVcqxaQhpurAKtyo4I0B1ksAAJLa98AwRdI5rKjbkenRTskhOZRFAkEH2kHpHsLRPlPvbzvEc2rUAKldSxhwVZYNyi0SNTbdogt1EefdMpzbQkMKtQz0xaBU0EazqPcB5Y+pcbeny1lj1SOthGgEQDBHkcICG2UmvbQ4Jmbyicb5hpDmFiC6gMwYEzAf1xMLICk+LRhfI5HmqhAa0Uwp5aMxDi42WoDHYAt06ncgwQ1ZQM9zgVVnWWIsfYnv3E+HljgCCJBamysyoD6pckrJgz2BaJhQBptwINyjTcx7vqOIvt6ISZoig1BgL0y9QsQdn5dUsumhi4a9iDjE5PgtSrTaopFqTMkz0gE7A+Pc43+VyANJarEu7UGWoDsxtqrJINxJCidJ8ycZHjFSplq1fL0nZKd1rKDowgetqd4nc4bqqAgXdjy6WTvo0D8kO5+fPtiynMe6cW2QBYVrl5qwSCCfmnnRuqAdp8+0Ykejif4M/wDPb7kpae8aYqNUHXYLVFVLUYguZQqxEQO5JAGgXzwhvKzkamviJ++ELilI8rLnsaOnuKgx75/87klilSQSHC0gotJu+bpzJ2ECZnWIjznx0r+gfx4oU4tIIlm5VjXQF6EkEESdjABEyZ74AMyVzHAhxMevRL8LT/DUj51B8KrN/wC4YOq489HluoBO5LFf0g76e8feFwQDEnZXnVjxkp1uNVSbi0n2Dz3+JxlOP8aq083zEaHZFJJAOquxBgiNDjSJlyVLSAFIESJMzsNzt/euMz6S5imKdKlYRVUBnY2lSNVFsa9tjh2E81q8M5xJJdtbzUziPF6tcAVWuCksNAIkAECNgAoAGwwL5MlP11uY/Um20fnEaz+b2G/hgqryt/pOw+x5n87wH1dzrAHmVyhqMANzJJOwA1ZmPgBJOOklXLnOKczVOkMtRblbtUkcw6AlQp99jfDE6+l+R/8A2N/LFK8VGamNFYKtOdIKCKc+FwJB7S5PbE1qRGhBBGhBGs+eC4lc95yFWT0tcIlMJ00wAovOgAKgTG0E744zPpQalVar0wXVSo6zopukaD846764SpZINTdy6qUiEM3NO9sCNI8cP5ziVJspTpLTYVVi5iFtIHgR1T7cOC4jKdr3EXK+z3pY9ZGR0lWABF0Dpa4QAoAM7nvpiJXqiCEWwN62pJPlJ7d47+4Y6twxlcheRJIDG1YAJJ8gWUQO7EgDADiTdJrc43Ws4HR/wtLqt6S067AIvYE7n7sMhf8Ajfj/AKcDyM8qEE01ohUY6XAOstHaTcY7bdsdUcsjUKrtUVKiTCliCemRbGh/ufHDBsmFEUTUeQCPdFr5ZgDLhrSJ3+sCRuB2GNd6O/6uvtf8bYz6UlIq3sV0QiFmTaYHl7caL0f/ANXX2t+NsDoreEEPPT5UX0iRefm5i69Y8fUSY/v+OIvIQUC5qDm3ACnBu3Fx2iImIntGs4v+kGVDVs45Blaqx4aqgM/33xGbhhOWNY2xKraWBJJInp30En3Y4zJsnIOp9gbHPVTfSqz5Ep6S5j9K299PZP3/AHUc+xHMUBbGdSW+sCCpgdWxeNbfKfCd6T5BfkC1YN13LmdLQ9Qj36e3FPM8x6VVg1qF1kBdLrgq9UT62tt3nHYvB0p2g/TtONum6EH+ai0AKjQwOrTTgTr9nXbvgvDaSGkgZgLqVEN0ElYpUgIYMALlCybWsu+C6c0UxeQaTK4p9IEHlyY6QT0wNSfDTBOGqzUbgxs5eXFRQNDFKiNWjabTEidjOmCAQrt1DmbeXJHp1WZypAX5yq10dVxWr0zdEAljsJjfxlPUDshC2CbYBmSo6m7bz8ANzi3SV75N3KNWraO19lSTtJ0DdzE7DstweOTV2menWO+sDvp/euJOnvosdcu/xM43jkukMIpABIqiFbY9DyDqNInuP4FjIJT0diA7FpUqWGrvLBAwttYkAEmbZ8yPLqxCcueZzRZGpm1uxBB9kH7pHlC+8ikG5gQ8zQSSCwqSSp3Ibq09owW4CfwpIY3OTy5bIdLO2I9JVDUqdBnQkk3qtFyCSI0a4nQCJjtjLzRrpmK1VwlX1lWT1GAOkRrJkmTpjXU+WcnSuhA9E0w9hkCola2SBqBI0BMDXQYjJ/8A5/cJGYka7Um7RPfzGGMo6iDBv5IPo2s5Q6wee0e0JSI++MVMzLgsAEJfVFBCrbTZUIOo6gRPUTpsIwXI8GXKoKLvdFU1GNhFoIpqBBklpAAA7sNtSGanFqLVDSZneobW1BVtEgkkUikeBEbecAQSDC5jXGm8NvPtj8qJnqagO6mwAqopkyYOrsCABEgnyjzw3SeEZYUqxp3MR1KQlPRTIiQFmQY8uzVelRelUVxVFJyG+bKO5sME9VNSgDLaVOpKmAQCcHprTNypUdUqMkhlW0sAoQM4JjYagBdROmuGIjqncNInBIvHPf0Ubgw+ZX/q/wC42Kmj7m1+5OzeZPY+ex7xqTP4Mh5Kj9L/ALjYep0SxhQSTsBvjMcleI8kPIjdc1aBXcR+4+w7H3YhcTyiF3qc1FqoiCmrESxLsJWTqQfhv2xqEoVUBtJ03CsD7yFJ+/GT9Js9V5wAeJpjYAH1m7xOGYADdW8PpY+XA4QqnBq2XLKSKbh4apcRAtDABvW1mSFBY6aHF3IstKirsa9YaO0PEgE2hgzbaXWCZFpb6qiFX4qKlEUn0hrrrLn2i2S4ke4dhizwXPq+XqoL06eX0gMWUAlJBKw3aQYOg0gk0BaCtwqU2ukGy6X0tywIPJqkCIBaRooXWWJO0kE7knHubph6YctmEawML6sBl2lihaGAI3A01OxIzqZegf8AaVf2K/52KOd42TRWkHepapRS6KlqkgtFrMWJ2knQFoGsjtQ3SisIOuPJK5is9P1hXAOzfKCVPsYC0+44HT4gzGEFcnwFdv5YFl8w6eozLO8EifbG+LfB6eYNQEwAVJE8tWO0EAw5HmNMTF1lY8uxPskKWXzDbU8yB9pq7BR7WKx7t8BzaFbgtGu5YQ1QlpI7qlySFPckAnaACQdPmA13XNw+1Mj44BZhg6NkP+VpwF1wzNqMotO11ZKfVKOY610DRB37KPfj6hmaHKqXc3mfUIosV1EdRK9MGT3/AIYby9dijIT0hSQPAlkk/djzL5lVovTNO4sSVe6CkraemDI94xRhEglWo1Wa9TrWR6dhFW+6IpxaNZtO4PbfzxoOAfQL7W/G2IFGwCrerMOmIMawYJ0Pwxf4F9Avtb8bYBV/D/7D6/lSeP0ga2bMaiqIMmNkG3f34jjIHkc+0xKibdOogAXTvr4ePhra42p5mcMn6USOx9WNIPnrI9+M1WDmlJu5YMgXNAJ2aPV1kba6/AECTbZc9oLnS0mx9Lm6X9KKA+Qh7TN0TcYI5lUxbt798V8g91NWdaQB1lrtSOmQqk69iQI388SPSGm3+jka5iGcSpiLrqpBHeYOsabeAw1WzaWxcb4Q01AMGlAMz6uiEGPWuJ8pZ2E7mkssYge6rVcsGQS1BVLBbuo7gkgAtIJE6R4x4gGWNJbSQxZe8LOk8sjsSoiLwxHYiBgVOkppEKXusJaQYUgrZcTu1/h2nsSMKUK86HRhuP4jy/vwJmXFuFCs99KNJBteLo+Uya8y8VCbjVFhcFwOWxuYdtgCTuTptr8ma5aimFEOYmTIjXSCAZ/OnBOHxK6tf85cI6bOU8EHYmYgDWAZwnmjBRuykz5TAwHHCTxDyS2IxsZ2T9soqyq3VQLmMBTaYNx29uEaFfmGpSLUlWijspbQFQWkjUFlNoNmoNw03Jo5e0olzQhqi5gCYFp1hdSPZ5dpwpkEY1qppV+VoSZsmwF4U3Tradpkz5Ydmy1eDiGi033vjkun4YmYzYZ2sKVqSGndaHHMA6U3HSxXpMLbpA0V1+M1EQctlUBmpijozrZ9qQWBBUAk99gAAMBzfpRVqtSlSWdVIanK1FY02YspvCxc0wQNLhuRhehxteVWspoXVSFNSnNZ3AIYk9Q6YutOygDwxQwQtDg17YbnE4um61cOpDsjE0xUDU7Qyk1UVA8AqCXhuoEgI41nRKoKh4lI5ozEArIp22/VFnL9mkb/ABwvnpplUc06i1rXdkCq6WnsKZAuaDE9QAJnchirnKEisy1HKlhz+ZUvCh1ClitXeGggHSU8xhrCytwtEDnhVEyzBEekXFRlqrWlVYwKnXpEBgzOVYQLSAYOuPrVRQaV7Zcim1QFQDIizq1KqdJAMwI11OFshmOdlKIlKZVa7EXW9F4JBue5rtSbibie+CZsll5nSgApzSuIkk6Qk6kH83Qg+qNAHKVQ7gHBi6Z4VTzPJSVA3OlsasxnTxun3464lUqLTl/WaVgfZQKQojsS0x5DwxN4Xk4pUxzUM3az+cTv741jbD1S2mShYVFJ3U6iNAQT79O49xEXHK8mo4yZnPNP1OCtRFOpYzCoeix5YaEhhA7aa7agYj8a9G6dfP0KSkTVoltDAZr2gDwEE6DwgeOH8tktL0uYNKx0pOoBUkOSQSwEAazvjNeknDa9XMU+5K9PUBEtdoJ0Hzix7fIw4I5LSHsJkU7clM9IeCfJsw9EkErE6zEiYn+98J5Wu1Jrl947EeBwavlWpsVcQ2hOs7gEajyOD5bKIyM7swClR0qGJLXHuy/Y+/ECbrz3u1VCAI8lps36GczJnOC0KVvLXGdu4mN9NpxjgMVwtEULeZWtLz6qdhqLObtqDOFM1lkVFdGYhiy9ShSCoQ9maZv+7DPgiyr4nS4DQALLnhii8kgGxWcA6glULCR3EgEjuAcX+AejT1qFTNhpZbixdu3cmd9pJJ9mIvCaJVlqtoswo+2TpbB7GSD4ifM4vUeEFq5Lh6YUMDS6HVbZ0DcwbWNErPSdTGHpidlbwwETplWszl1bKvVsZWRelGJuUXKI8SPWAnYlvAHCHEuBvQWlUZlKVfVggzoSSI93xHfdvNJWYNAa0TdLAloMksZ1+j7aC0R4mKQF1gDz279z4dzgkjklc9lwWXIsV7w+lmGW9IgyPoSw0O2rQdh2wyMrmvsr/wDjD+ePKmWspU0uVrS/UpkGSD/HbD/AvRk5u+23pMetBGk7DvjtN4XMpuNT6Q7+yXGWzBWGVjJkkUrZ3jYdgY3xpODZVxRUFWBlvqn7R8sZnMcLalWejElI213UMca30eWMuoIggvp/1tjiIN1p8M0iq4HKzfpFWIbOQp+m9bSAenfv8MRflFU5UIXJoiGtlYkjpJA6iNdJkYvekSC/NIWAL1bpldNiNC4++N9sT2YHLChdStEG4BLzaBEsa0Rp2AxxGUzgJdJI6eqkcal8hRpqrXNUWDHSdagi6Yn+GA8JoGkCmZF1p6AFLGGRm6WDoQD2UzqTABMlnjVQnL0KCXAiqpFXS2TdsVLa67A9j7k+JVKmXLDMOarNUW5m3A5UqCATEaaDUQI8CxwSqubwF2/2Wko8Rpg9Pq66csEGVIklqhJMHx8R3OJfEMv1NbPRab4iLgrCRJ06wO+/tGE6FbuNVP8A89u/eB6w1Gsg1M2jEVHUnlgUbwG6WJSnZImCZIgd48hiI4lgpN+pMjHL+V9wSuGIplYqywLEiCDTZVgdtSJJJG3aDhpuGJGtegPGS39MY8bg4AV71INyyCFNpUoxUsYkXGPPy3SzCMQtzUVtDhWW4BuW4JLqLjJPhpoQDpJaJF1YMFVuqoLiPayYqZQUUUiK9IVSStNtYtEiSJGp7jvPgTFyfD6b1KpqkrILIgUsFmSEEA+Q6gF303jU0q0rUgKRVJ9U2KCsU1VA8Fot6j3J8hMPh1qXcxSdSANAQ40lrtYBiQNdPPBJhUFQNcGiI8wpnEcyabUWDmiVNMXL9ToAMb7e/wB+A00FLMVeXUNT6Ycw7mKDsdwNbjEx27SZorl2NajAuKlCdtSKcRqV3J8RpOsxIfl9JnqUwkvfmHkSHM06vQdCO8XBjsNPB/2nZcG+5RaXye9BRbmE0yzAISQb0DAKR1MKd7EAHYH6oGHjWZc2aF9QZTYn5ObAdCenlzAYT7QMI06lFnXlUrGFO1gSgDG9WYKQbQDTDL1ETdroTDp4c/yznGhU+TR6prUi2wlvpLdf4g74ceS0iNozsipUCBTWqFKa03NFuWQZVyyg2iQ9gpMA2waY8CcK4pUrW86ozVxyglNlJvpOqsSTsFtBJYmekGZEk2dzaU8vQFZGcMtYIFdTYRVBpqzEwbQV1WYiBjzOVWVQlVmevZTAqioCI+vJJvaYOkbyDBBjnQlqlsajGO/4QOE5WnyU+eB9b6p2vfvp4Dt3w5UCUlvBD9gSOkECWMHeAVidDJ00wlwrO0OSkUTsZ+cO9xn4mfuwy9VKi2BQmpIk6G4AMpJ22EHbed5EDErxn6NRxPr/AEmr3kCqyFTMXAgE+ANotmNxtGumIPpFwGoc1TVDq1K8TIIUOwExOuo28fDXGjqZ6s4QV2QpTmy62AYgMAurkDtqD33JxnOO+k1anm6NWkbWp07VLdUgu2jA6HSP34fhWqaJdvHnlQs1lWpuUf1hhmj9BV/Tp/uq4LnOINnXNSoR8o+CuBsANgQP78BZKollSm7FCWQjpJ9UOCCBqPWHwOIEcVlgc0fUOnF0Rc6fkvKs05l98fmhbZj2HfA6yzQpACZqVB/6aOH1ZTl+UKylTVn6N7ixXQbxECdt8eZmotCmtNGD1QzktbAQMEECe/RgwnLSBJOyWzdC/MEEkIgu07KqXtb2kxA84w/wepmINZFVaQkWKASfaSCW9rtJ1xJyVUK8tJVgVbxhgVJE9xM+0Y0Ho9ns1SV6FJ1ahUBJZbTGnYnVCR2YAj78UZhafDlsXmPJVc3kppNVVltUSxSbG1CyvhoTI8tNGGJvKdGS5CtxEHz31+HmMU8zn1Wm1FVUK4gqp6V1UwD9Y6GTtqANFGC1M89agnOrKRRMqsIGMAAFjcpOjHYdjuYw0NKGmk6czFuqS48X+btKEdUGSRuNiB4zprG0mJxNy/E69EzTqCmTvazCR5jvihnOImtTpuwtMuCJJIggazrMRij6JDK3VBmagQkgoWaFIjUSdN5PvwcvTAa/EETHmp3A6zvXDOQ0ySwuZj0+e/x2xrOBj5kTvc86/wDEbGXz1dEzLtlzKCArbg9IBIn+++NJwJpoKfEufi7YDrWV/DmHls3E/CzHppSitWbuXPcbWqBpM7htx4YRrZ+mcmEDuaptFlkKqoFJ1/l44d9NM4TVrprpUJ38h27bnbxxLzXCoyi5i5ZJUW39R6Rcbe1uup9hmdBe8JgXA1NEec/Cn8RyZejSuZgkpIjQDquYGYnyjaT2OJ3G8rTpoVpPzF5oNwMiTSBYAxrBO+LRrqaQpMoJU7wPUDISAdCNddSdY1ESWXp0+WeWDZzNLt/UW46EwLpgTt8Mc4gAoOe1tM9lZLh+bekFvVuU8wSDGh1tPeCe2oJnxB19WlTZi5dQw5QAMFmBRAxXTsCxMGJHnqt6ToDkqc/VDke3efbt/c48RV5ZDXXlaVkRbaES67WdADsCZIM6aAAQSpsDYJtjfomOJ1j1NeLwzry41RUBt7aAEBRrrqRhvK06W1yVFIDNqNCWstZgBukn/pHhgtLLoemo3zgIuIcKNQfXuBBcR1QAO+rTjtsxTAKovMQkqu91/YsRvIBtI00MAG6exeFxIEnQL9/2g8RrCnWqqEBWxUkz0KUBJA+1qTOo1JOoOE2rFSoRVqPUoqsPqZ5Q6tWEtEmGMGJMRh/LNo4YVJFL5407fodbQblYhrAJK26EazMRxlqZrVHqLIFIcg0x0jpPLgOekW2amSLfHdsLSJGk6oznG6u5Lgr0itS4KUVZVwZBQQQ1nsMwcQeHeh9WrUq1lcOCay3CnVKlmSqph7CCA0y0nbuSJ0dAxnBzSeZz6du1lnMFxczINsxIkgr2iMh6SKppobahzBc3EL0WDblsJBUyLYEAQB3wwAyuaxt3SOee7q7n+HvegqqlF6dJZK3GCW1u7lixUBQO+neG2qLywozDczRCOW0dyREfZs+B8dVeH8s0XFLnKnLpxcLYrc5QvKDTIXS9oIIgam3DXV8r/wBt8pv8E3tFvTZEWwIt/nji3fmufSvqN5Mei7ObVaFOXVzZVBhCSFL6VAAVIIIYWtHUpEdM4FU5RXlU2DBuUA7IQVYRalwaAW0EkQD3gggnyU2q1BqilqVVa3SrNC1TzJkwGDmoQy6QQIEY5sVELUjUbL/NNUWxQC2lktJZVPTIGsCPE4JEWTuaWgATEHv9pHhmcdqNM8tdAw0Qx6zD/wBp27g+eC5/Ms7SyhCZMBbdz4fd7sF4Zl82aKEzqCd1jVmPbTY/u8sBz9OoGmoeo6bjt5A6DXEH7rxPEB1855WXWX4k6LarQJu7bwB/DEXjnHKgrL1jRQY0iZb+Ej2Mw740OQLctrHshgSZI0APhJ3OJPF85VFQAZwKLRpfV8W10QjHNlNS1AZOO91Czufaqwd2BYAAEQNiSNvM74K2epvrUUl4glSBPgT54f8AllX/AHwfr1P6MffK6v8Ava/r1P6ML1SlsmST36q+ma4f8huStbWCwtH6123h77sY1Pb9+Ky5ur/va/rv/RjsZmp/vSfrv/Rh3GQtFZ/1Ytjp+1JV7SCCJBke7XFTh/pDVeubmUyGJ0HcNMRt65+C/ZEetman+9J+u/8ARgvC61Y1YGZRulukO0nSdJUD78c2RhJTBbIBPfqqv+lnhhI6pnTxun8RwTJVJQqbAJJuLQykgaqLhOqjsffthXiH0tT9M/vOHeGKtt2kyRPh06QI1nXTywQTKSm5xfnCQyvE3dQXCuxJMlfONLSPs/vwX5V/wk/Vb+rCvBmIpkiR0Nt/zMGTnsjOtxVDBN58A3h54NyU4FSq4xcrv5V/wqfwb+rGj4RxEiksKoEtoAftHxOIgWpVDgXPC02jUwLRJ+/D/Cj80vtP4jjsK/hpDz3up/pDTuq5h2FIAVGEsX7NaJt9mJTKhSfmIZdGitB0kax4Y0Wcya1HzKsCRfUIA8RVbXTtjJZY1LKNOoB8nvChlGpNpUS0n6knbzjYE6VpNIO1E9f7XWapMNSq2XEhlDWN9GQssJnpOnjOhGGqlUMhYKEmp6oJMRTQakgEkxcdBvg3GaZRuWoCojC2T1XFVIBBMx63bw18eMyWKk1NHL6gAAActLQANhbGFfYFRrAim4Xzyt7qZ6QZstlipiEVo96nfXDWVzCqIKBiTRa6TK2qhKxESYjUjRjprrO44fmH9h/CcPpUflOqCVPLu6RMwgUBtwC1sxvtIExzCdJQ8KXGmcz0nZd8ezK00KuO5bmXTzFYEL0wBHfcknwgwXhnFOcBVSiyBbd21eKlzODGgGiyO57wYWq8SamoLIxy5qAUyApLMJlnvBClxBAXQLEyd2smtU1GdzynqlVJViUamWIUxGhUi3pEEHQDW54gLWRUawzm23sj8SW+vXqhlUcpamrW3qFEAaiTdIiCJ7AzKNKBUqiqXW2lTCgKxNwoqLenbqkGdjPninXzBos9O600kBpxTD3VTaxElTaLo7gQJ3k4UzaotRyad3Mpi3qi12UMCTBJALe3pGvfC2Uw5o0zF5mb/ZM53iDrKt1CxQUaYM01mYgzOu++M1w/0nqtdTuanSFOoAlJiFAWg2kMTOqhpJm6T300xUc8BhcIWQRM/NjcAHf2GMYnLx8prQBEZiANBHLqx2EaeQwGk/dZqTnAm/8A6hXsvm8vzQaDNVupqKoe+JvkAFjdIIBkEQYjGicUreZY1xhg99SbyI9a+/cMJnYeyYGTz9KpUZqdBqRp0UuuW4n5wXOqRqFQkjQ7E9sWjm6nO5fMY5cPAc5ceqBobLJgMWEx++cOZlaajXFxIIgm3WMrrNLfRpBSlIJTrGLrQUDi5fWBaTqZJkkTOAZjriobaaDk30g5BN0eokwxWSfV3B9XYd52s3Kp8x2ogU3ZCqQzVLzapCjoYoKb26CXJ9nlHOO7DnOxrTSVKTKSHpsBeSxGgCyS8g6BpnUkpyBAacwd+/5S3CDQsTqq2W76TM9W/abu2wGKXDPRqpmg70ibUMdREyACZ+Pwg4k8JydMUU+fXv2O1z6zp4D4+ySZioqNalUkEQ1rFQfIgN1D24ngmQvPDmseTUaCL9xKa4a85dz4j+WMlxz6YfoD97Y2GS1pOJAnQSQBO+5MbA4zPGeGsaoN1L1BvWpju3YvhYtZQIJA0jb5U1RhylkLmRS6Lf3LCF39bwmPvGPF4W/2qX7el/Xjv/Rb/apft6X9eJweSzhjtwV3muEBCg51F72g2MTbqBLabezwPlIuIZLlMFvp1JEyjSNyIPgdNvMY6PCn8af7al/Xj48Jfxpft6X9eOI8kXNOzSki2HvRk/4pf0X/AAHA24S/jT/bUv68N8A4cyZgOxpwFeYrUyfVPYOT92GYDKeg14dcLT5bhD5rM1adPQiWmRtcR3H96YLyqlFalFplWIboJ3Sm8llgCdNPzfPEvOZhkrOyuyEMdVYqdz3Ug4e4bmJptc2rlrmLdUBQdybmnXQHtrOLAjG62NfTILQOK90rw5F+ShtLiHB91Q79Xs+qPacEyGWzDZbMtRqMtIfSoCIIsBJ8RI0nyOEeFVV5BFvVDktO4v0EbaeOGeH8Mp1KVV3qojpsjNBZYBED63UdvEDDMPEnoO/7bcjvCaoUXbmBJmymdDGlqzucO8Lb5pfafxHE+lli4cC0GymepgB6q9zh/hR+aX3/AIjhCm8P/n7/AJQ8/XVWzBYTLuAIG5rPG/sxmnplEo1HY8rmiFMkAwWYhCfARt3jvi5nq01qqkiGr1ABy1bZ51LGfrbe3EbM5ymBMLrGvyemT97YM3VTUAcZ6d80fjLk8tldgjvCoQIQhdxB1npG25kHTHubRwpFQ3OKhuJMk/N0yJPiAQI7RGJPOqVqxRqh5IVngoEFMB3pGFUkbjTxLdiTihluIU0Bp2sRJaSEYyd2CEbHwDkjz0JD4KFctcC3n5/CR9JMoyZdi0dxowMGxjBAJj34FmcpXFCtVSsy0kKMUjpLKFCd9dRMR2xoc4l1xptezSSWC8u11i4E2wTIj3gidgZj0ZQNexpVYYArcgDgaCBOxVR564LeEQEaOmk0gSfj9rMZpqmYVRTqjlg3rSdwvLY6kLeQrDwYEmAJA2xb4Xmna5auYuqoqlSbrQFbSmjBIJlpJ2kKBPURSqWqjWUWpEESZMlVMVFDNaAbrTBIkBh5YTyhZsw1RuecvJCrzlut0jTmW7hhvpOm2jASJVm8bZJzZN1CtZnqGCXSBLKpp1AApLBzcRIJhZPY6zgVXOWs9qhwKVhJUmFCBC4EiDoSJmPDQ4BmcnUvCjWpYofXUsF6ixKsGIG76TBJJ3w2nBqqo7LXALUyGAZYKkAlCbQZ1K6Qd4JxPJWZj3awBgTcZ3X1XN8qsHAmy0xMTCDSYOMVw2uWrVG7slc/GjUONnWtqGDTqByFFocfZFsfNnQiCCJBBxPyfooqlysoeWwUvmKcEvTKsLQga5b/AGT3745gJlTosJceso9DM1qr/O0kpNylRApC3gVA9QliSAWWV1IB1XucVBkm519lT5PddZzkLWWjvfbvJiY18sQcvmK7VYrsS9OksFgLVTmBZAHSwW5pYyLoGoU3VKPFnOaeh8qRqQNvOISwCE0JttI2Hh0jFbrcdTrjn6+qoZzOFKNAVGck0qoULUEhuaeXe09VotBYXHQxM4Bns+6GyozvW+aKteLIEGpcJlpg6R3gwQYaqXVKVKymhJp1EIOii6o1tRNRuBdG222JWbtVTSUI6nlRUIN62AaKNtYjy1icAugJKlUNF3AWO3c/C84Z6QO1NGK0pMmBTAHrR2/RHvk764qcGqZQrUbNswqfUCqTIAAUCAROnePHviHwvid1GkeXTEKRAXTcjx9/twzmMy9diVprodbAANTPj2093nvMOIJWKlWqNqO0cRvaETJsBQ6wSbxswH1W7lTOIPGq9AVRKVJsG1ZR3btyjjScNrkUajKYPYgwe2xGMzxrjdcVQBXqgWAwKjRu3nhfMrPqAueXLzQVzOX+xU/bL/k4co53JhkJpVio9Yc5dd/BB9xG2EV43mPy9X9o388dpxbMGAKtYzt1tr7NcJIUfqNB/gKhU4hkiUihVABlvnwbhO2qeGmkb798CzmdyhaadKqojY1l3111pntHfC3+lsxp87W12621Plrj5+M5gb1qo9rt/PHagiard/wF42Yy/wBmr+2T/Jx3wuvl+botWbW/2yHt4ckYC3HK/wCWq/rn+eHPR7jFZ8yqvVqMpV5UuSD0HcExhmkJ6TmEwPwtVkhl/ltT5SxWnLQYkXXfWgHt3j9+FcznUp1XWhDUgxNIkEEXIqsQNIBI2I/fhTOhmruqgsxZjA9uHOGfRvKaoTcGgbqOlmZCNNwA4Ju0mRioJwtOuo5miIEm8KVwmqoUgzBDDTX65OxI8PHDIWn9p/1B/Xhfg0WsYBhWIkSJvjY+3BRntCbFIXcikIHfUx4YVZg0uMATlN18yhDW3SQg1AHqgDsx3jFPhjfNL7/xHE2sQVbpUQKZBCgesoJ28ZxS4Yfml9/4jgla/D/7D0+VPz3+sN/9xW/EMSXylGrRpIhJzDOLrhCARHU31pJGgGg8NsVM8fn2/wCfX/EMCy2dQU6CcoqRUUmqzCD06AiNBGpJnbBC1MH+f67hKV8gUgiC1lnrbsKxZUgwxuFwBiZC6HHlHNFq4qLSUnQcqWiRYLdi31dRGsnxxSzpmg8mOpSbNNOa5MQw020gyD4xjirmT0AvX+SszSxkvuum90evCDtbIGCR5qoBgBrgIK7FNukMsAG+WJFIwXZ1ZwDAW+A2xAOuuPKfCGFSo0UmuDC1xUCguTFo5ctF2i7mF9/fEKqmnQVmPLC0riBqFN5QkAdzv5gdsTaPELrlq1KxpQWQdRJ6mZJC6Bp5ZJ7a44wDdEE6hxDJ94VPOKCaVIGSYdSZtYIv14WQxDXluoAqvmQOnkIrmtGXIZiRTJqCmboCqrmnrsB56x4Y94qWlb5DWqKpA6gpAvgDX6QIDGsE4R56PU5dR6pyoY29JJgRaSq94kCe0TgkpQ4gtGoZ/acfIkBUkG5Fpro2rIUMMsXANbaAJIBEjQjBX4M3ygPZRADA8sGpZotpF/Li4wST4z7cdZmrU5CsbhU5YMx1QRRuP6XLLE99ThM8VIrgCtV5Nw6ipkaC42gTAYtEicCw90jeExqH+S+zuRNNVPSJD0oEi1qr1YADQbAxKQYOhMDurnMoWrpUCUU5ZVGUs5BdLwzM4plQTuD2G8RivXdnoS0uSrlC46mAOZsJB72gRPguIHEM2iVFRarfJ3VeYGW1Q1r3AKACQCd/EmNzhhCqwgSCd01xE2GpUIFJUqm+ml3QGakCgDKtywQTpDcwwCJJNwvjlNGq/JSRQLsAVo0lckU0tPUu1xO/7sDzmYUZdmSatEVDyyZl151EneT65bTsZHaMBoVlqGrUSiaCNVMIdxCUwZ9pBwSdIJXVX/Ta5whMH0gzAi+o0HQkMdD5jw9mOs8VJckvzbqRSBKFSiXljMTufEyIwbiDryKU9gwaZjceI/dPxwpmKydSWdTGiUqFtVUIhIjfUT3A331mI3leewzq1Rje4xt5qdwX6Cn7D+I40nBPSWpladRKaU2DmbnmVJ3iNx3g98Zvgv0FP2H8RxouBejVXNI7oYVCRuNxqZnywrdWo6VGg2qarvpG9/yh5FYy9QDt/wCMZHjCzWH6A/e2NZw2oxoFlKglh6xWCCp069D/APGJfFKlbmCHy0Wjc5edz9rXHEEoaC7MzHyoNuGKefdWRgQCghekaTM6RB3O/icUS1b7WW+OWwehka7Oimpk1v7n5PA33gE/Cdx5xPQdln+iZ4Z9v5U3Ncdr1SheozGmbknsZBkaeQ+A8MC4hxKpXYNVa4gWgwBABJA0A7k4u1eGVlKDm5E3tbp8n01iWlBp7JOh0wLO5SvTa0tk20mV+TeJHcDwwS128oupVCDqJ79Vm2GHPRgf4tf0X/AcPMa3/wBJ/wDy4Jw5q/M3yo6W9U5UNtGhXqHuwWsRo0tJm/sr+T4y2UzdSqqLUmVKsYEXTIIBg+7ucM06hzHNq8hZquTKwQkLTUboToD4j1mMCAQrR4K+azlSkhAgsxOmwaNO25/ucDL/ACZqlCoiu6NBbTUMqEaEEg+/S5o7HFxPotgNRrJceC/5/tT+E0SKTNpBR41E/SdxMjbDvDs5XTL5hadNHpP67MkshsAJU3D6sGMeZUVBlbdQgvhtCCxYNFviLjr54JwnJZo5XMPRrxTH0yWKQwtkk6yOnTbBZkQm8MAKktO3eUTL5lkFQpvy6Q2B0tXxBw7wz6Jff+I4RydWoBU5d11lMdI1i1Z0Huw5w0/NL7/3nCOTUbP9/wAqfnPp2/51f9+J1fi7tQSlCKEN9yghyQpUS13ae2HauWrVc1Vp0mZfnXJgkbu3hg/GvRvN5akavOZlHrC8yJ0n4kY68WVQ2ppc5uN0hlcw3JBDtdywSZkgcxrn8yB33ALEajCtLjanNVFOaq8hTbeWaRFl0KCSdb48YE4rZbNOcutQtuCpiQ83dKq5JOsyTuACMSXz2betaCAVJmmyDQxEqQbm9YRc31hvhpCtSjBG/JPZMSykBS1a1SHFq63OS6iBcVsaNINx3UDDGTrksQtCghpyS3XaQlwPLYvp6uh1Oq4UyGVFIGF5qvbZTcAydTLRAlWLA2xqQBoTJ6nGmqkI2XpMtPWFSCsSpiWgkAE6gjpg746yA0kwW7lfVsz8+hCzaFpqpPrcxSfnJ/NWCo3aBpj2gQcwaS0aV4LCTUY0wU3IJJBHtkCDv374jwxlQ1UYMWADBwGFS9rgYYWwYDa7b7YWYfNr83TZ7ippigptKgEj1d9dh4iCZwD5hTiw1MJv2O+SpXGqtN1dU6Q/UZbrUGG0g7RMQ06748qZJUJmijMlM1X6mCFQSAFG89J021AjApdy5BMWAUmWoEVGCqS52017Az6sAADC3F6rKaYApEWK+tJT1vqxWRoCew0GCQBcri2m3jcJnb7JzL5s1lDWWqKqU7g/WGYsEIWIIBf1RGgERhTO0KDKtWplw1Nw9gDsJamLpcKVsBAMxoCYA74Wp5s03EUkWoNBFFQ8kaR0zJnt7cDHE6haoyooadYpAEx69wAnfU/fGscHBcyoybtM49U9mqTU0tCKG+bqpDXKEZgAgWBbBprAnUFiYJnHuYqs4dnAVzWNyhbQDy6YAAk9gDud8D4W4rUqoVVQrZUFihDdzFQEkDWA50+7tij8lLPUouHqZjndTXhZJpk/ZI9VF7aTHYkl0uFkz5rM4Qb+37UDiFQty1OoDAR5a6YdzdRgtUBQabPRLvbLKypTgBp0B07ePuZaitZZFEg05rEKyqVRGamQWKkOSVY9vVGvVp5T+eRyvNWi1SkKnWpF8ItNreWGI0WQGB38sI1pCnRouZIM3BUDgw+Yp+w/iOKFLNMshXdQ2hCuVDDwYAgH34T4TTiigO4BB/WONL6O0spy6pzTEODKi2ZH1Y0I37H24VoJcYWKlTL6rhq05SuTQGixaSFa6AY7RvB8fDGZ41maIqiaVQmwaisB3b/hHGk4cD8med+//pxkeNr88P0B+9sA2Cm46AMY+V2ubofkqv7Zf8nHvyih+Sq/tl/ycJomHqNSkGQmmWCzeC3rb+WkSPgMS1Ss4qydh6Ln5RQ/JVf2y/5OPflND8lV/bL/AJOGM1nKLFLMuECtLC9mvEg2mdtBGkHU+WA8Tq0nYGlT5QiCLi0mTrJGmhAjyxxPRFzwAcHvohnM0Pydb9sv+ThngfIeuFVKqkq0E1VI9UnblCdvHE1kw96Mp/ik/Rf8BwWG+E9GoHOiAtDnswyZh2RmRg7QysVI111GvuwxkMuKiu9Tq1JZizX7b+tBMxq2GOH0su2dqfKmC0uqCfVuu0u906nT4jHhq0adSulNhyS3RAMlbR6ukReJE/ujGqNzhbRS4dTnWk2U3JN6wLAShAk6TIP8MfLlSNqiCd4cifbpr78ZuvnqoqMoIgMQOkeOHOEUcxmKgpoRJ/NGg8dsSBgrK0GQN1pOdYKhSoJYKvQxnpADDYdwcPcN+jX3/vOF836A5ighe+4DUgge0xvilweh8ys+f4jjnOiy2N1MqQ4Rb5UejxY5bO1KkAgu8ifz2/nh30l9NlzFLlIhCsReWYagGbRB7xvh30h/1hvbiPU2+GO1kCFsAe2Wg/ZJ0uI0zSFO6wSSus2ayp9Yz3kAaBjvGoFSoKnN5qhu9TmIZ217nsNhOm2DvuffgR/v4YaZRLHEzq9k27BVSysoO9NiwuBBIa6QQLjrOwMDzwpQoOjM3NFMMCGYOhJBm6BqSTcdvHUjfAj/AAxy3fHE7pS10zqKv5nMhlFMPTSRTZXLrChYCg9Ouh7zIkxvhOtVtW9K45wYszhgWcuFBIDDQidf0dI1xJbA6mCXInVzVPLPTCMBYt6BSGDEqdJanEyTE6lYJOuOuIUubawIC2BRLqD0kgbneACfbiK2B+OBkKRYXAAnCvZbKFql9SrB3Dh6ZIIELptEaRGOfkrI7Gm41uF3MS5gxlpk9++IZxwccUpaYycytTw7KFadQMPm2UKbSraKysAIJAIIU+ycPZnI0kplTd0m8NIunrAll1nq766ntjEDfHuKAWTMbpbAWvo8PlQTTU0uq2SbghuMG0iR0yVOms9zggFIG+nS1Vx6wbQi8qYuIkQNSO3uxkB/HFXgW7e7Ba24CpTGlw3VPh+WpkrTsVBLCbX0HUQdW7bz/CMDqcKQSeemngCZ8t//AB546zP0b/ot/HGWqfxxz6YCTxLGOIOkLT5dlWm4NxUtbIGviDBMdvHviFxLK0DUkmtNo2RfE/n4Jk/oD/zB+E47p4zvssdSnDQkxlKHjW/UX+vHXyOj9qr+ov8AXigMe9sZyRyWEtHId+qn/I6P2qv7Nf8AMx98io/arfs1/wAzFA4+OBI5LtI5Dv1U5slR+1W/Zr/mYNw5KFKqHuqyA0XIoGqkanmGPhhjC+Y2PsxRrhyVaY0mwHfqtBR4lTp164arYb9IAOoLbzMb+HfywrU4ojVSeYCrqFYwJgAaRr3AEgHY6dsTOM/6xV/5jfvOFKeNBdstDnRbkU9U9IK9zAMLQdIUbKVtg/8AQMO+hvEhlswKjAlSCreMHWR7xifSw3Q7YzueZlZXVX6w6cL9C4z6ZUWpMtMliwjaIn24mcJX5lff+84zyY2fBPoE9/4jjjULzdaqVV1epLu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hQSERUUExQWFRUVGB8YGBgYGCEdGhwaHBodGBgbGBscHyYfHyAkHBocIC8gJCctLCwsGx4xNTAqNSYrLSkBCQoKDgwOGg8PGiokHyQsLy8sLDA0NC8sLyw0LCwsLC8sLDQvLCosLCwsLCwsLCwsLCwtLCwsLCwsLCwsLCwsLP/AABEIAMkA+wMBIgACEQEDEQH/xAAbAAADAQEBAQEAAAAAAAAAAAADBAUGAgEAB//EAEwQAAIBAgQEAgUHCgIJAwUBAAECEQMSAAQhMQUTIkFRYQYycYGRFCMzQlKhslNicpKTscHR0vAk0xU0Q1Rjc4Kz4aLC8WR0lKOkB//EABkBAAMBAQEAAAAAAAAAAAAAAAECAwQABf/EADARAAEDAwIEBQQCAgMAAAAAAAEAAhEDITESQSJRcfAEYYGRwROhsdHh8TIzFCNC/9oADAMBAAIRAxEAPwBT0t4vXXMmnTdl0EAMR2k7YnVKucAu51SO/UwgdzM9sO+ktYJnySJAtB9loxS4nx+itAlDcYtAiNSO8xiEXJlONLi7UcFQMvnKpBZs22gJKiqZIXwMkAd9dhOhjDFXM1FYBqlcTFo5jahr7SRMg9GgnWRt3hcMckGj2aWH2rlAMKJgzaNIkxA3xZfhtlwVbkYKSNTAl51tB0NlxC6X9p0oBayNOC0Rf1REr1TUs5la+4rbzWIkWE9wfriddLTvOgxnaljMKtY2pe01joACTBkeEAkGT2GPQG5lrBLJID2GI+b6iLSx1vAJXWB7D9mWqdTMgFTlgqDSJlrQAgUAgG4CV0tB7aQYVtIn+VyrV7pNeqVFSw9bCfnCmhu3gTpgOW4u7xNV6cOt01n1QzdEsdR5eOPKVJWq8y4XmsdN5BqNqDERbGt0kn4SRT2xImFh8RU0ER+VXo8Tq1F6alRTcBpUczKu0QX8VHxxxQzNdqrU/lDgrInmGNDrrfEDvrhHhtRKgZDMCogJg2iUqkXEAkD3eGo3FnI5Oo5NNObyEZuXURHiAZjRNTrKgqDr7sMASrUmlwbq/KWo8QlVJzdWSASAXIG063eZ7dsCzPEaixbXrMCdTLjSAdBPmfgPHC2YNV6rCqpDi0WkGQLZ2Ou2vcnfXFKlUfl1FDMRTWSyMsABAdGAIBjpmW1nxIwBdTY11RxAwO+a5yXEC5ITMVKkkKJd11IJIi4HtpqNAx7Rj3LcTqOagv8Ao5151S0xOs82I07TuMSuH5heVS5SgIWtZiJYwbmVwZWQINwGoaRbqop5hrVa0q0FNeWvdahYCUB7L8MEwFUlrWydspmhWq9qjy2vW5IVYUwQWAkXak+UAThfK8XqujMzaLEqCVYzEWkMDJmBodRrOOf9JkAuLGNRllXVWIIUh2t1i5oMwO3nHuZIJNQWJUVUKWpElkUyIBUGSddCNxrjpShwx5Tn2QVXMwxNR4UtqajDRWYDv3iQO+PuGcRfmJdUq+uv1zESJnXEnh6dA9rfjbD+Rp/OJ+kP34mTeyxGsQ+BzVMcc2/xNYmfEjTXyJkAe+RtrCtDj9WeuvUXvN58tI189cEoVqfyUoWqcyCAAOjUzJ6v4dh7vuC5hUL8w1ApgjlkTcJgkFhtO+HkTlaQ6XNGvbvdd5risqp5tZvXAIc7ytk7aQe3cnE/L8QctDVKka7VCDtpuYx3mFJUE7l6h8dypx7w2n84Nx7Jn3QQf72O2FJusz6rtcSuKebqwSalWI+rUOm+8nbQ4qnjTKzB69ZYgKqE7WjXXzxLqJ0mRvPbYzrJnU6j7vPFbhXCFr5p0JAJC2T3NusecRgtuq0XOe4NB7ulF4898fKKpSPWkgzAnTXvP3a98GXj205mv30uM9o7Ge/wwp6Q8LFDMGmpVoWWtiA0toY0mIn3YqcB9G0zGVL3oLQeZcQIIP1p2Eag+G2HAMwrUw81HM1YSFTirMhL1KrAO4QhiD6q2z5Yj5jitVVJ5j6D7bfzw/RybNSAQFvnGjTWIWCR7IxP4jkXsZbWuPSBGsyBHtnCGSsrnvLgEqnpBW/KP+uf54rcJzles0Co/iTcdPvxnqPB68wKVT9U+JX94I9oxoPRjP8AyWtFZGUEAGVMjuDGJlh3VHM4hOFbq0a6C7mOQNTJP3a42XAs2xy6Ekk66nU+scZ/jHpNQamVpkuzaeqQB7ZAxc9G9ctT9/4jjgNLrKjA1lYhhtHys96SUwcxmDaDYqkG0H6g9YkfDERaDGm1QKvStx+aWN4if4xvi96So3ynMxbEICDv6i+rpv8AzOIZNT5OwV+jc05badyItOpmCexxU5KPCajpaTlJ1skrUVqlTcrgdIAUi+IOm8H92HKtYWsaZOnLBOgM/OEjpJ0AjfC+fpOmVBWxhIJUgli3MJ6YGxMAie3slt3Z1aUscmktpYsZiqSS3fqLbeEanBI4bLpJpQ3fySmbvFEVA51cJA3EAEazOsD22444txKny3puHZ6lJbQqzJKwl7EyoukwJmBhriNJhl1B0iraRrNwLg67dvCfHYY9rGxHUiQaSCdYEpBMA69PiOmSTIwG2QoOIdxZA6oPCWQGmh+luGsLESW3BumCBtGAUsuSJAJAEmBsNpPgMPUKs01FsdYNxbUQxBAHbWRPlHtJkGASoCQJUAA99zpoddvDCuUPEQ7T05Rso/DHVFUssqailtAdStdQxDEKYgQCfDFLJVFWSVYUajO6qLZ3gHQ2gkAaj1RIEA6r8IEKGAJhxpt2zE6yI0nv904sZRv9oQoPMeENxEEzMKbultIO/aYOKA2hbqLuEAfhIVaVjB3vJq0Ee+JCsaZRi3UCZgkmCdDpucL0eEsqVA0ysinEnmadNlqmZY9iIjWIMewefyhUJpsi0wSdGpimCCY7GC8D7RBmMN0oWoKZK0aVUOVeo6C8grJe8MijfptnQCTrPWJSjS58Af2olCiKK2mC3PudRsoIICntdAJI7XKDBkCvWRLH5chb0GsTNj3GBoNe3l54XFFWNN0AAA6AqgKSKrANaoAlgqzG/lh7N1wVclQgL0wAJMQlTUkkzPjP7tEdgrPUMtcPjy5qbbhqtYQ0g3WU7DAj6NNydfHQb7HHudyEGlJkOpaNtjEfH+9sM5nRWW0WstMTHq/N05iCBtbrBjy0wrLKHhxpmcxylQeG0/mx7W/G2KGTIV1Y7BgT7jOF+FJ80Pa3/cbFGnlQBc5IB2A9ZvZ4D84+4HXCbrK4nWY5poZygNqZ31lE2kyABHaADPckzGqmWzQ+uF91NJO2mw0389fh1z49VFX2gMfi0/cBjz5Q3j8QCPgRGDqTGsueIVle2wQBd2A3Om3eAAT5YHk06tdo/vcEfdhi9T6yx5pof1fVPuj24NlMqFcEmUMwy/u1KwfESDrp2OOyZQkudKVeieWCPzgTI9UERGx7/vx7xDLNzCQrfV7H7Iw6axFAjSLivxIY9/zR8O++F6V4UFndV2EEyY+yJ2HidB5nTBTOIsOiQGTb7B/VOPhlW+yfgcUTxFh6sjzJLH4tp8AMeHi1b8o/x0+G2BISamDcoSM9OlIuUlyPCRavliZxfO1OWWLEsiypPbUH9/jiq+av+kE+YMEe71fu9+E+IZdVS4i+nInzEiVI7Hy2PiRhgb2VGOJc0A2sveDcQqNSDNUfRFcxGplQN9Bv92PatVWMs1QmI7bDbvhrKZNRl70BCurWgn6oqqB9WNBGzHC9OlS5VS+eZrbopDSNNSZBnDxeJWkML3lpd5ruvk1Aa1mNpA1j6wJ7HyxufRj/AFVPa342xlblArXIHkoBqRBtbXTePDGu9GE/wye1/wDuNgQm8OBrPT5UT0kRvlGaIIt6LpGvqLEeGIK5txRamPo2YE6CdDoCfWtu906eWNH6RlufmwACCUkkwRCIdB3xCXNRQNIIsMwl4N0AzYDNo7dpjHONz0ReQHukkWOOqHmqFU0Ett5dwmR1XCoYgxpqR/cY74rTPLqSVOlMqVEC0CsFgFVO4JmPOcM1W/w4S2Qdbrh2ZhFvrd99tcKPmoV7gKlwBN5YnpBA1DA7EjfALgBCmaoDQy9wOiW5imlTRxCAgsR7D4CYk9vPB64c0qtuxp+HVywoIM2kKSlkgEeGPKmaXl/RU/VHd/L/AImOM7mS627BlC2qTbAAA0J6jtE99e2AHWS0qwaL/bP9LrL3coSBZzTrGt1z26x7TE+7w4C4Jl8swpBid3PSG0kljdbPhHVA3+PYpdJ6TqZDaQAIkbSdj30nBeJHfkj4huoNkxbe+w5JfgoPLFsXcxSNJ/3jtBn2QcVKJqhltHzvzl0qCZvYGOkgd+wjywnwrKnlLBtPNBkmINtXWSRaZjX7sO8McA8o2N67Xu0KVvKsEYOCVa2T1GSdI3Li610RLRnJ3SL1afKpcuBVFIN6okAckjUqZ6SwiTpPiI94qlO6gcx1Uirn1VJDkqxMXAmZI3/8dUMiXqpW5TstSm1qqNUYiwoIAWAoZdvVO0jFnKcPq9FyuyqsMjBkMwNmVCCCR3gxHvM3XB/GL27us5SywWnTA0BWV12BqMV194119+KFVGfmLVENKsZAUEBGtVR06kagAT37zgnFss6heYsaQTBt9YkwWAmAwnHNSiVuBYMeaksGDA/NO0SJ1Gkx++cT5lZ54XuIkTzgY5JBqT25cuZBpkqIiBoQNvAgd9vZL9csEqQJQrR5mm0U0I1t0mROonbXuLiErSyzeFJo9hYROg8Z3OkY7r0dGNwkCjKkiWPKpxasyd+w0I+BGSgwHU4icc/JT+A0hygzCVUsSPE8xoX39/IHB6jliSdSf70/ljzhaf4amPFqjH3VGUf+744KExF2V51Yw4hAsx0aJCqxHS/qmDB0k9owfknC2b4iiEK7wQJANx0J8gQNccEKcEEEEnZelMFy7xo3qtow/cR5jt7xsThI8Yo/lV+Dfyx4OM0Pyq/Bv5Y6CFwY8HBVZVIlG9ReowTrqIjWOrQAxsZ7YTrOWMn7tgOwHgB2GCZnjVDkUzzF6yQd/wDZ6Dt4OB7sIf6aoflF+/8AlgkHCeo1+ACmLcFfKEIr7q2gMHfXSSI+qdjhMcYo/lF+B/ljs8ep2hOd0gyF6onaQI8sEDmEGMgHU04t1XZXAszVspvIuUgBl2kSNJ7HuD2MY4PGKP5Rfgf5YBm+IU3RlRwzEaAT4z3EbAmT4Y5oIKFNrw4GCq+Vy6rRKhmY2TP1CpdCpUbyRvO22PqKxQqBkDXzY14EdMNK7kAajbWPDBOEpfllIE9BXTwvpuPxnB8tWdKT0uUGV51ZCWBIglTOmnkfHfFmmDK206oZUJNrFfX2ir0q02DqEx0tqPPGr9Gf9WT2v+NsZ1i1MVTbE2L1LO6tMSN/ZjT+jS/4ZPa/42wFXwx4z0P5UX0iqRXzYhupk2EjRE9Y9vLENaqCi1Oz5wkdd2gUNdosbkjeY3PljR+kBHOzmo9dO+vqJsJ1xBRKfIIN5rXCNBaBIJa6ZkgREd42GOcbm+yLnEPdDgLH8le53NWZVFAJLMAAFMElmC9Xq+Ig66zoBOBZ7jiIjoWVasKqJBuk26iOiLZ1O92OfSd44eIIDB1IhuodbRC7xOt3iB7gcUrrbXpmjUZzWX52wMoPSxLVTLBgBFsxBPjGHbEK1ANDZOYVDhFQ1eWpYszKb1s0HRI1tiboi2dBrguf4Iz12K2qkkz9Vesi1oEKY12gDXHPBiq8qQQyKb2MAEBI077ydfLBuJZ5TVcqxaQhpurAKtyo4I0B1ksAAJLa98AwRdI5rKjbkenRTskhOZRFAkEH2kHpHsLRPlPvbzvEc2rUAKldSxhwVZYNyi0SNTbdogt1EefdMpzbQkMKtQz0xaBU0EazqPcB5Y+pcbeny1lj1SOthGgEQDBHkcICG2UmvbQ4Jmbyicb5hpDmFiC6gMwYEzAf1xMLICk+LRhfI5HmqhAa0Uwp5aMxDi42WoDHYAt06ncgwQ1ZQM9zgVVnWWIsfYnv3E+HljgCCJBamysyoD6pckrJgz2BaJhQBptwINyjTcx7vqOIvt6ISZoig1BgL0y9QsQdn5dUsumhi4a9iDjE5PgtSrTaopFqTMkz0gE7A+Pc43+VyANJarEu7UGWoDsxtqrJINxJCidJ8ycZHjFSplq1fL0nZKd1rKDowgetqd4nc4bqqAgXdjy6WTvo0D8kO5+fPtiynMe6cW2QBYVrl5qwSCCfmnnRuqAdp8+0Ykejif4M/wDPb7kpae8aYqNUHXYLVFVLUYguZQqxEQO5JAGgXzwhvKzkamviJ++ELilI8rLnsaOnuKgx75/87klilSQSHC0gotJu+bpzJ2ECZnWIjznx0r+gfx4oU4tIIlm5VjXQF6EkEESdjABEyZ74AMyVzHAhxMevRL8LT/DUj51B8KrN/wC4YOq489HluoBO5LFf0g76e8feFwQDEnZXnVjxkp1uNVSbi0n2Dz3+JxlOP8aq083zEaHZFJJAOquxBgiNDjSJlyVLSAFIESJMzsNzt/euMz6S5imKdKlYRVUBnY2lSNVFsa9tjh2E81q8M5xJJdtbzUziPF6tcAVWuCksNAIkAECNgAoAGwwL5MlP11uY/Um20fnEaz+b2G/hgqryt/pOw+x5n87wH1dzrAHmVyhqMANzJJOwA1ZmPgBJOOklXLnOKczVOkMtRblbtUkcw6AlQp99jfDE6+l+R/8A2N/LFK8VGamNFYKtOdIKCKc+FwJB7S5PbE1qRGhBBGhBGs+eC4lc95yFWT0tcIlMJ00wAovOgAKgTG0E744zPpQalVar0wXVSo6zopukaD846764SpZINTdy6qUiEM3NO9sCNI8cP5ziVJspTpLTYVVi5iFtIHgR1T7cOC4jKdr3EXK+z3pY9ZGR0lWABF0Dpa4QAoAM7nvpiJXqiCEWwN62pJPlJ7d47+4Y6twxlcheRJIDG1YAJJ8gWUQO7EgDADiTdJrc43Ws4HR/wtLqt6S067AIvYE7n7sMhf8Ajfj/AKcDyM8qEE01ohUY6XAOstHaTcY7bdsdUcsjUKrtUVKiTCliCemRbGh/ufHDBsmFEUTUeQCPdFr5ZgDLhrSJ3+sCRuB2GNd6O/6uvtf8bYz6UlIq3sV0QiFmTaYHl7caL0f/ANXX2t+NsDoreEEPPT5UX0iRefm5i69Y8fUSY/v+OIvIQUC5qDm3ACnBu3Fx2iImIntGs4v+kGVDVs45Blaqx4aqgM/33xGbhhOWNY2xKraWBJJInp30En3Y4zJsnIOp9gbHPVTfSqz5Ep6S5j9K299PZP3/AHUc+xHMUBbGdSW+sCCpgdWxeNbfKfCd6T5BfkC1YN13LmdLQ9Qj36e3FPM8x6VVg1qF1kBdLrgq9UT62tt3nHYvB0p2g/TtONum6EH+ai0AKjQwOrTTgTr9nXbvgvDaSGkgZgLqVEN0ElYpUgIYMALlCybWsu+C6c0UxeQaTK4p9IEHlyY6QT0wNSfDTBOGqzUbgxs5eXFRQNDFKiNWjabTEidjOmCAQrt1DmbeXJHp1WZypAX5yq10dVxWr0zdEAljsJjfxlPUDshC2CbYBmSo6m7bz8ANzi3SV75N3KNWraO19lSTtJ0DdzE7DstweOTV2menWO+sDvp/euJOnvosdcu/xM43jkukMIpABIqiFbY9DyDqNInuP4FjIJT0diA7FpUqWGrvLBAwttYkAEmbZ8yPLqxCcueZzRZGpm1uxBB9kH7pHlC+8ikG5gQ8zQSSCwqSSp3Ibq09owW4CfwpIY3OTy5bIdLO2I9JVDUqdBnQkk3qtFyCSI0a4nQCJjtjLzRrpmK1VwlX1lWT1GAOkRrJkmTpjXU+WcnSuhA9E0w9hkCola2SBqBI0BMDXQYjJ/8A5/cJGYka7Um7RPfzGGMo6iDBv5IPo2s5Q6wee0e0JSI++MVMzLgsAEJfVFBCrbTZUIOo6gRPUTpsIwXI8GXKoKLvdFU1GNhFoIpqBBklpAAA7sNtSGanFqLVDSZneobW1BVtEgkkUikeBEbecAQSDC5jXGm8NvPtj8qJnqagO6mwAqopkyYOrsCABEgnyjzw3SeEZYUqxp3MR1KQlPRTIiQFmQY8uzVelRelUVxVFJyG+bKO5sME9VNSgDLaVOpKmAQCcHprTNypUdUqMkhlW0sAoQM4JjYagBdROmuGIjqncNInBIvHPf0Ubgw+ZX/q/wC42Kmj7m1+5OzeZPY+ex7xqTP4Mh5Kj9L/ALjYep0SxhQSTsBvjMcleI8kPIjdc1aBXcR+4+w7H3YhcTyiF3qc1FqoiCmrESxLsJWTqQfhv2xqEoVUBtJ03CsD7yFJ+/GT9Js9V5wAeJpjYAH1m7xOGYADdW8PpY+XA4QqnBq2XLKSKbh4apcRAtDABvW1mSFBY6aHF3IstKirsa9YaO0PEgE2hgzbaXWCZFpb6qiFX4qKlEUn0hrrrLn2i2S4ke4dhizwXPq+XqoL06eX0gMWUAlJBKw3aQYOg0gk0BaCtwqU2ukGy6X0tywIPJqkCIBaRooXWWJO0kE7knHubph6YctmEawML6sBl2lihaGAI3A01OxIzqZegf8AaVf2K/52KOd42TRWkHepapRS6KlqkgtFrMWJ2knQFoGsjtQ3SisIOuPJK5is9P1hXAOzfKCVPsYC0+44HT4gzGEFcnwFdv5YFl8w6eozLO8EifbG+LfB6eYNQEwAVJE8tWO0EAw5HmNMTF1lY8uxPskKWXzDbU8yB9pq7BR7WKx7t8BzaFbgtGu5YQ1QlpI7qlySFPckAnaACQdPmA13XNw+1Mj44BZhg6NkP+VpwF1wzNqMotO11ZKfVKOY610DRB37KPfj6hmaHKqXc3mfUIosV1EdRK9MGT3/AIYby9dijIT0hSQPAlkk/djzL5lVovTNO4sSVe6CkraemDI94xRhEglWo1Wa9TrWR6dhFW+6IpxaNZtO4PbfzxoOAfQL7W/G2IFGwCrerMOmIMawYJ0Pwxf4F9Avtb8bYBV/D/7D6/lSeP0ga2bMaiqIMmNkG3f34jjIHkc+0xKibdOogAXTvr4ePhra42p5mcMn6USOx9WNIPnrI9+M1WDmlJu5YMgXNAJ2aPV1kba6/AECTbZc9oLnS0mx9Lm6X9KKA+Qh7TN0TcYI5lUxbt798V8g91NWdaQB1lrtSOmQqk69iQI388SPSGm3+jka5iGcSpiLrqpBHeYOsabeAw1WzaWxcb4Q01AMGlAMz6uiEGPWuJ8pZ2E7mkssYge6rVcsGQS1BVLBbuo7gkgAtIJE6R4x4gGWNJbSQxZe8LOk8sjsSoiLwxHYiBgVOkppEKXusJaQYUgrZcTu1/h2nsSMKUK86HRhuP4jy/vwJmXFuFCs99KNJBteLo+Uya8y8VCbjVFhcFwOWxuYdtgCTuTptr8ma5aimFEOYmTIjXSCAZ/OnBOHxK6tf85cI6bOU8EHYmYgDWAZwnmjBRuykz5TAwHHCTxDyS2IxsZ2T9soqyq3VQLmMBTaYNx29uEaFfmGpSLUlWijspbQFQWkjUFlNoNmoNw03Jo5e0olzQhqi5gCYFp1hdSPZ5dpwpkEY1qppV+VoSZsmwF4U3Tradpkz5Ydmy1eDiGi033vjkun4YmYzYZ2sKVqSGndaHHMA6U3HSxXpMLbpA0V1+M1EQctlUBmpijozrZ9qQWBBUAk99gAAMBzfpRVqtSlSWdVIanK1FY02YspvCxc0wQNLhuRhehxteVWspoXVSFNSnNZ3AIYk9Q6YutOygDwxQwQtDg17YbnE4um61cOpDsjE0xUDU7Qyk1UVA8AqCXhuoEgI41nRKoKh4lI5ozEArIp22/VFnL9mkb/ABwvnpplUc06i1rXdkCq6WnsKZAuaDE9QAJnchirnKEisy1HKlhz+ZUvCh1ClitXeGggHSU8xhrCytwtEDnhVEyzBEekXFRlqrWlVYwKnXpEBgzOVYQLSAYOuPrVRQaV7Zcim1QFQDIizq1KqdJAMwI11OFshmOdlKIlKZVa7EXW9F4JBue5rtSbibie+CZsll5nSgApzSuIkk6Qk6kH83Qg+qNAHKVQ7gHBi6Z4VTzPJSVA3OlsasxnTxun3464lUqLTl/WaVgfZQKQojsS0x5DwxN4Xk4pUxzUM3az+cTv741jbD1S2mShYVFJ3U6iNAQT79O49xEXHK8mo4yZnPNP1OCtRFOpYzCoeix5YaEhhA7aa7agYj8a9G6dfP0KSkTVoltDAZr2gDwEE6DwgeOH8tktL0uYNKx0pOoBUkOSQSwEAazvjNeknDa9XMU+5K9PUBEtdoJ0Hzix7fIw4I5LSHsJkU7clM9IeCfJsw9EkErE6zEiYn+98J5Wu1Jrl947EeBwavlWpsVcQ2hOs7gEajyOD5bKIyM7swClR0qGJLXHuy/Y+/ECbrz3u1VCAI8lps36GczJnOC0KVvLXGdu4mN9NpxjgMVwtEULeZWtLz6qdhqLObtqDOFM1lkVFdGYhiy9ShSCoQ9maZv+7DPgiyr4nS4DQALLnhii8kgGxWcA6glULCR3EgEjuAcX+AejT1qFTNhpZbixdu3cmd9pJJ9mIvCaJVlqtoswo+2TpbB7GSD4ifM4vUeEFq5Lh6YUMDS6HVbZ0DcwbWNErPSdTGHpidlbwwETplWszl1bKvVsZWRelGJuUXKI8SPWAnYlvAHCHEuBvQWlUZlKVfVggzoSSI93xHfdvNJWYNAa0TdLAloMksZ1+j7aC0R4mKQF1gDz279z4dzgkjklc9lwWXIsV7w+lmGW9IgyPoSw0O2rQdh2wyMrmvsr/wDjD+ePKmWspU0uVrS/UpkGSD/HbD/AvRk5u+23pMetBGk7DvjtN4XMpuNT6Q7+yXGWzBWGVjJkkUrZ3jYdgY3xpODZVxRUFWBlvqn7R8sZnMcLalWejElI213UMca30eWMuoIggvp/1tjiIN1p8M0iq4HKzfpFWIbOQp+m9bSAenfv8MRflFU5UIXJoiGtlYkjpJA6iNdJkYvekSC/NIWAL1bpldNiNC4++N9sT2YHLChdStEG4BLzaBEsa0Rp2AxxGUzgJdJI6eqkcal8hRpqrXNUWDHSdagi6Yn+GA8JoGkCmZF1p6AFLGGRm6WDoQD2UzqTABMlnjVQnL0KCXAiqpFXS2TdsVLa67A9j7k+JVKmXLDMOarNUW5m3A5UqCATEaaDUQI8CxwSqubwF2/2Wko8Rpg9Pq66csEGVIklqhJMHx8R3OJfEMv1NbPRab4iLgrCRJ06wO+/tGE6FbuNVP8A89u/eB6w1Gsg1M2jEVHUnlgUbwG6WJSnZImCZIgd48hiI4lgpN+pMjHL+V9wSuGIplYqywLEiCDTZVgdtSJJJG3aDhpuGJGtegPGS39MY8bg4AV71INyyCFNpUoxUsYkXGPPy3SzCMQtzUVtDhWW4BuW4JLqLjJPhpoQDpJaJF1YMFVuqoLiPayYqZQUUUiK9IVSStNtYtEiSJGp7jvPgTFyfD6b1KpqkrILIgUsFmSEEA+Q6gF303jU0q0rUgKRVJ9U2KCsU1VA8Fot6j3J8hMPh1qXcxSdSANAQ40lrtYBiQNdPPBJhUFQNcGiI8wpnEcyabUWDmiVNMXL9ToAMb7e/wB+A00FLMVeXUNT6Ycw7mKDsdwNbjEx27SZorl2NajAuKlCdtSKcRqV3J8RpOsxIfl9JnqUwkvfmHkSHM06vQdCO8XBjsNPB/2nZcG+5RaXye9BRbmE0yzAISQb0DAKR1MKd7EAHYH6oGHjWZc2aF9QZTYn5ObAdCenlzAYT7QMI06lFnXlUrGFO1gSgDG9WYKQbQDTDL1ETdroTDp4c/yznGhU+TR6prUi2wlvpLdf4g74ceS0iNozsipUCBTWqFKa03NFuWQZVyyg2iQ9gpMA2waY8CcK4pUrW86ozVxyglNlJvpOqsSTsFtBJYmekGZEk2dzaU8vQFZGcMtYIFdTYRVBpqzEwbQV1WYiBjzOVWVQlVmevZTAqioCI+vJJvaYOkbyDBBjnQlqlsajGO/4QOE5WnyU+eB9b6p2vfvp4Dt3w5UCUlvBD9gSOkECWMHeAVidDJ00wlwrO0OSkUTsZ+cO9xn4mfuwy9VKi2BQmpIk6G4AMpJ22EHbed5EDErxn6NRxPr/AEmr3kCqyFTMXAgE+ANotmNxtGumIPpFwGoc1TVDq1K8TIIUOwExOuo28fDXGjqZ6s4QV2QpTmy62AYgMAurkDtqD33JxnOO+k1anm6NWkbWp07VLdUgu2jA6HSP34fhWqaJdvHnlQs1lWpuUf1hhmj9BV/Tp/uq4LnOINnXNSoR8o+CuBsANgQP78BZKollSm7FCWQjpJ9UOCCBqPWHwOIEcVlgc0fUOnF0Rc6fkvKs05l98fmhbZj2HfA6yzQpACZqVB/6aOH1ZTl+UKylTVn6N7ixXQbxECdt8eZmotCmtNGD1QzktbAQMEECe/RgwnLSBJOyWzdC/MEEkIgu07KqXtb2kxA84w/wepmINZFVaQkWKASfaSCW9rtJ1xJyVUK8tJVgVbxhgVJE9xM+0Y0Ho9ns1SV6FJ1ahUBJZbTGnYnVCR2YAj78UZhafDlsXmPJVc3kppNVVltUSxSbG1CyvhoTI8tNGGJvKdGS5CtxEHz31+HmMU8zn1Wm1FVUK4gqp6V1UwD9Y6GTtqANFGC1M89agnOrKRRMqsIGMAAFjcpOjHYdjuYw0NKGmk6czFuqS48X+btKEdUGSRuNiB4zprG0mJxNy/E69EzTqCmTvazCR5jvihnOImtTpuwtMuCJJIggazrMRij6JDK3VBmagQkgoWaFIjUSdN5PvwcvTAa/EETHmp3A6zvXDOQ0ySwuZj0+e/x2xrOBj5kTvc86/wDEbGXz1dEzLtlzKCArbg9IBIn+++NJwJpoKfEufi7YDrWV/DmHls3E/CzHppSitWbuXPcbWqBpM7htx4YRrZ+mcmEDuaptFlkKqoFJ1/l44d9NM4TVrprpUJ38h27bnbxxLzXCoyi5i5ZJUW39R6Rcbe1uup9hmdBe8JgXA1NEec/Cn8RyZejSuZgkpIjQDquYGYnyjaT2OJ3G8rTpoVpPzF5oNwMiTSBYAxrBO+LRrqaQpMoJU7wPUDISAdCNddSdY1ESWXp0+WeWDZzNLt/UW46EwLpgTt8Mc4gAoOe1tM9lZLh+bekFvVuU8wSDGh1tPeCe2oJnxB19WlTZi5dQw5QAMFmBRAxXTsCxMGJHnqt6ToDkqc/VDke3efbt/c48RV5ZDXXlaVkRbaES67WdADsCZIM6aAAQSpsDYJtjfomOJ1j1NeLwzry41RUBt7aAEBRrrqRhvK06W1yVFIDNqNCWstZgBukn/pHhgtLLoemo3zgIuIcKNQfXuBBcR1QAO+rTjtsxTAKovMQkqu91/YsRvIBtI00MAG6exeFxIEnQL9/2g8RrCnWqqEBWxUkz0KUBJA+1qTOo1JOoOE2rFSoRVqPUoqsPqZ5Q6tWEtEmGMGJMRh/LNo4YVJFL5407fodbQblYhrAJK26EazMRxlqZrVHqLIFIcg0x0jpPLgOekW2amSLfHdsLSJGk6oznG6u5Lgr0itS4KUVZVwZBQQQ1nsMwcQeHeh9WrUq1lcOCay3CnVKlmSqph7CCA0y0nbuSJ0dAxnBzSeZz6du1lnMFxczINsxIkgr2iMh6SKppobahzBc3EL0WDblsJBUyLYEAQB3wwAyuaxt3SOee7q7n+HvegqqlF6dJZK3GCW1u7lixUBQO+neG2qLywozDczRCOW0dyREfZs+B8dVeH8s0XFLnKnLpxcLYrc5QvKDTIXS9oIIgam3DXV8r/wBt8pv8E3tFvTZEWwIt/nji3fmufSvqN5Mei7ObVaFOXVzZVBhCSFL6VAAVIIIYWtHUpEdM4FU5RXlU2DBuUA7IQVYRalwaAW0EkQD3gggnyU2q1BqilqVVa3SrNC1TzJkwGDmoQy6QQIEY5sVELUjUbL/NNUWxQC2lktJZVPTIGsCPE4JEWTuaWgATEHv9pHhmcdqNM8tdAw0Qx6zD/wBp27g+eC5/Ms7SyhCZMBbdz4fd7sF4Zl82aKEzqCd1jVmPbTY/u8sBz9OoGmoeo6bjt5A6DXEH7rxPEB1855WXWX4k6LarQJu7bwB/DEXjnHKgrL1jRQY0iZb+Ej2Mw740OQLctrHshgSZI0APhJ3OJPF85VFQAZwKLRpfV8W10QjHNlNS1AZOO91Czufaqwd2BYAAEQNiSNvM74K2epvrUUl4glSBPgT54f8AllX/AHwfr1P6MffK6v8Ava/r1P6ML1SlsmST36q+ma4f8huStbWCwtH6123h77sY1Pb9+Ky5ur/va/rv/RjsZmp/vSfrv/Rh3GQtFZ/1Ytjp+1JV7SCCJBke7XFTh/pDVeubmUyGJ0HcNMRt65+C/ZEetman+9J+u/8ARgvC61Y1YGZRulukO0nSdJUD78c2RhJTBbIBPfqqv+lnhhI6pnTxun8RwTJVJQqbAJJuLQykgaqLhOqjsffthXiH0tT9M/vOHeGKtt2kyRPh06QI1nXTywQTKSm5xfnCQyvE3dQXCuxJMlfONLSPs/vwX5V/wk/Vb+rCvBmIpkiR0Nt/zMGTnsjOtxVDBN58A3h54NyU4FSq4xcrv5V/wqfwb+rGj4RxEiksKoEtoAftHxOIgWpVDgXPC02jUwLRJ+/D/Cj80vtP4jjsK/hpDz3up/pDTuq5h2FIAVGEsX7NaJt9mJTKhSfmIZdGitB0kax4Y0Wcya1HzKsCRfUIA8RVbXTtjJZY1LKNOoB8nvChlGpNpUS0n6knbzjYE6VpNIO1E9f7XWapMNSq2XEhlDWN9GQssJnpOnjOhGGqlUMhYKEmp6oJMRTQakgEkxcdBvg3GaZRuWoCojC2T1XFVIBBMx63bw18eMyWKk1NHL6gAAActLQANhbGFfYFRrAim4Xzyt7qZ6QZstlipiEVo96nfXDWVzCqIKBiTRa6TK2qhKxESYjUjRjprrO44fmH9h/CcPpUflOqCVPLu6RMwgUBtwC1sxvtIExzCdJQ8KXGmcz0nZd8ezK00KuO5bmXTzFYEL0wBHfcknwgwXhnFOcBVSiyBbd21eKlzODGgGiyO57wYWq8SamoLIxy5qAUyApLMJlnvBClxBAXQLEyd2smtU1GdzynqlVJViUamWIUxGhUi3pEEHQDW54gLWRUawzm23sj8SW+vXqhlUcpamrW3qFEAaiTdIiCJ7AzKNKBUqiqXW2lTCgKxNwoqLenbqkGdjPninXzBos9O600kBpxTD3VTaxElTaLo7gQJ3k4UzaotRyad3Mpi3qi12UMCTBJALe3pGvfC2Uw5o0zF5mb/ZM53iDrKt1CxQUaYM01mYgzOu++M1w/0nqtdTuanSFOoAlJiFAWg2kMTOqhpJm6T300xUc8BhcIWQRM/NjcAHf2GMYnLx8prQBEZiANBHLqx2EaeQwGk/dZqTnAm/8A6hXsvm8vzQaDNVupqKoe+JvkAFjdIIBkEQYjGicUreZY1xhg99SbyI9a+/cMJnYeyYGTz9KpUZqdBqRp0UuuW4n5wXOqRqFQkjQ7E9sWjm6nO5fMY5cPAc5ceqBobLJgMWEx++cOZlaajXFxIIgm3WMrrNLfRpBSlIJTrGLrQUDi5fWBaTqZJkkTOAZjriobaaDk30g5BN0eokwxWSfV3B9XYd52s3Kp8x2ogU3ZCqQzVLzapCjoYoKb26CXJ9nlHOO7DnOxrTSVKTKSHpsBeSxGgCyS8g6BpnUkpyBAacwd+/5S3CDQsTqq2W76TM9W/abu2wGKXDPRqpmg70ibUMdREyACZ+Pwg4k8JydMUU+fXv2O1z6zp4D4+ySZioqNalUkEQ1rFQfIgN1D24ngmQvPDmseTUaCL9xKa4a85dz4j+WMlxz6YfoD97Y2GS1pOJAnQSQBO+5MbA4zPGeGsaoN1L1BvWpju3YvhYtZQIJA0jb5U1RhylkLmRS6Lf3LCF39bwmPvGPF4W/2qX7el/Xjv/Rb/apft6X9eJweSzhjtwV3muEBCg51F72g2MTbqBLabezwPlIuIZLlMFvp1JEyjSNyIPgdNvMY6PCn8af7al/Xj48Jfxpft6X9eOI8kXNOzSki2HvRk/4pf0X/AAHA24S/jT/bUv68N8A4cyZgOxpwFeYrUyfVPYOT92GYDKeg14dcLT5bhD5rM1adPQiWmRtcR3H96YLyqlFalFplWIboJ3Sm8llgCdNPzfPEvOZhkrOyuyEMdVYqdz3Ug4e4bmJptc2rlrmLdUBQdybmnXQHtrOLAjG62NfTILQOK90rw5F+ShtLiHB91Q79Xs+qPacEyGWzDZbMtRqMtIfSoCIIsBJ8RI0nyOEeFVV5BFvVDktO4v0EbaeOGeH8Mp1KVV3qojpsjNBZYBED63UdvEDDMPEnoO/7bcjvCaoUXbmBJmymdDGlqzucO8Lb5pfafxHE+lli4cC0GymepgB6q9zh/hR+aX3/AIjhCm8P/n7/AJQ8/XVWzBYTLuAIG5rPG/sxmnplEo1HY8rmiFMkAwWYhCfARt3jvi5nq01qqkiGr1ABy1bZ51LGfrbe3EbM5ymBMLrGvyemT97YM3VTUAcZ6d80fjLk8tldgjvCoQIQhdxB1npG25kHTHubRwpFQ3OKhuJMk/N0yJPiAQI7RGJPOqVqxRqh5IVngoEFMB3pGFUkbjTxLdiTihluIU0Bp2sRJaSEYyd2CEbHwDkjz0JD4KFctcC3n5/CR9JMoyZdi0dxowMGxjBAJj34FmcpXFCtVSsy0kKMUjpLKFCd9dRMR2xoc4l1xptezSSWC8u11i4E2wTIj3gidgZj0ZQNexpVYYArcgDgaCBOxVR564LeEQEaOmk0gSfj9rMZpqmYVRTqjlg3rSdwvLY6kLeQrDwYEmAJA2xb4Xmna5auYuqoqlSbrQFbSmjBIJlpJ2kKBPURSqWqjWUWpEESZMlVMVFDNaAbrTBIkBh5YTyhZsw1RuecvJCrzlut0jTmW7hhvpOm2jASJVm8bZJzZN1CtZnqGCXSBLKpp1AApLBzcRIJhZPY6zgVXOWs9qhwKVhJUmFCBC4EiDoSJmPDQ4BmcnUvCjWpYofXUsF6ixKsGIG76TBJJ3w2nBqqo7LXALUyGAZYKkAlCbQZ1K6Qd4JxPJWZj3awBgTcZ3X1XN8qsHAmy0xMTCDSYOMVw2uWrVG7slc/GjUONnWtqGDTqByFFocfZFsfNnQiCCJBBxPyfooqlysoeWwUvmKcEvTKsLQga5b/AGT3745gJlTosJceso9DM1qr/O0kpNylRApC3gVA9QliSAWWV1IB1XucVBkm519lT5PddZzkLWWjvfbvJiY18sQcvmK7VYrsS9OksFgLVTmBZAHSwW5pYyLoGoU3VKPFnOaeh8qRqQNvOISwCE0JttI2Hh0jFbrcdTrjn6+qoZzOFKNAVGck0qoULUEhuaeXe09VotBYXHQxM4Bns+6GyozvW+aKteLIEGpcJlpg6R3gwQYaqXVKVKymhJp1EIOii6o1tRNRuBdG222JWbtVTSUI6nlRUIN62AaKNtYjy1icAugJKlUNF3AWO3c/C84Z6QO1NGK0pMmBTAHrR2/RHvk764qcGqZQrUbNswqfUCqTIAAUCAROnePHviHwvid1GkeXTEKRAXTcjx9/twzmMy9diVprodbAANTPj2093nvMOIJWKlWqNqO0cRvaETJsBQ6wSbxswH1W7lTOIPGq9AVRKVJsG1ZR3btyjjScNrkUajKYPYgwe2xGMzxrjdcVQBXqgWAwKjRu3nhfMrPqAueXLzQVzOX+xU/bL/k4co53JhkJpVio9Yc5dd/BB9xG2EV43mPy9X9o388dpxbMGAKtYzt1tr7NcJIUfqNB/gKhU4hkiUihVABlvnwbhO2qeGmkb798CzmdyhaadKqojY1l3111pntHfC3+lsxp87W12621Plrj5+M5gb1qo9rt/PHagiard/wF42Yy/wBmr+2T/Jx3wuvl+botWbW/2yHt4ckYC3HK/wCWq/rn+eHPR7jFZ8yqvVqMpV5UuSD0HcExhmkJ6TmEwPwtVkhl/ltT5SxWnLQYkXXfWgHt3j9+FcznUp1XWhDUgxNIkEEXIqsQNIBI2I/fhTOhmruqgsxZjA9uHOGfRvKaoTcGgbqOlmZCNNwA4Ju0mRioJwtOuo5miIEm8KVwmqoUgzBDDTX65OxI8PHDIWn9p/1B/Xhfg0WsYBhWIkSJvjY+3BRntCbFIXcikIHfUx4YVZg0uMATlN18yhDW3SQg1AHqgDsx3jFPhjfNL7/xHE2sQVbpUQKZBCgesoJ28ZxS4Yfml9/4jgla/D/7D0+VPz3+sN/9xW/EMSXylGrRpIhJzDOLrhCARHU31pJGgGg8NsVM8fn2/wCfX/EMCy2dQU6CcoqRUUmqzCD06AiNBGpJnbBC1MH+f67hKV8gUgiC1lnrbsKxZUgwxuFwBiZC6HHlHNFq4qLSUnQcqWiRYLdi31dRGsnxxSzpmg8mOpSbNNOa5MQw020gyD4xjirmT0AvX+SszSxkvuum90evCDtbIGCR5qoBgBrgIK7FNukMsAG+WJFIwXZ1ZwDAW+A2xAOuuPKfCGFSo0UmuDC1xUCguTFo5ctF2i7mF9/fEKqmnQVmPLC0riBqFN5QkAdzv5gdsTaPELrlq1KxpQWQdRJ6mZJC6Bp5ZJ7a44wDdEE6hxDJ94VPOKCaVIGSYdSZtYIv14WQxDXluoAqvmQOnkIrmtGXIZiRTJqCmboCqrmnrsB56x4Y94qWlb5DWqKpA6gpAvgDX6QIDGsE4R56PU5dR6pyoY29JJgRaSq94kCe0TgkpQ4gtGoZ/acfIkBUkG5Fpro2rIUMMsXANbaAJIBEjQjBX4M3ygPZRADA8sGpZotpF/Li4wST4z7cdZmrU5CsbhU5YMx1QRRuP6XLLE99ThM8VIrgCtV5Nw6ipkaC42gTAYtEicCw90jeExqH+S+zuRNNVPSJD0oEi1qr1YADQbAxKQYOhMDurnMoWrpUCUU5ZVGUs5BdLwzM4plQTuD2G8RivXdnoS0uSrlC46mAOZsJB72gRPguIHEM2iVFRarfJ3VeYGW1Q1r3AKACQCd/EmNzhhCqwgSCd01xE2GpUIFJUqm+ml3QGakCgDKtywQTpDcwwCJJNwvjlNGq/JSRQLsAVo0lckU0tPUu1xO/7sDzmYUZdmSatEVDyyZl151EneT65bTsZHaMBoVlqGrUSiaCNVMIdxCUwZ9pBwSdIJXVX/Ta5whMH0gzAi+o0HQkMdD5jw9mOs8VJckvzbqRSBKFSiXljMTufEyIwbiDryKU9gwaZjceI/dPxwpmKydSWdTGiUqFtVUIhIjfUT3A331mI3leewzq1Rje4xt5qdwX6Cn7D+I40nBPSWpladRKaU2DmbnmVJ3iNx3g98Zvgv0FP2H8RxouBejVXNI7oYVCRuNxqZnywrdWo6VGg2qarvpG9/yh5FYy9QDt/wCMZHjCzWH6A/e2NZw2oxoFlKglh6xWCCp069D/APGJfFKlbmCHy0Wjc5edz9rXHEEoaC7MzHyoNuGKefdWRgQCghekaTM6RB3O/icUS1b7WW+OWwehka7Oimpk1v7n5PA33gE/Cdx5xPQdln+iZ4Z9v5U3Ncdr1SheozGmbknsZBkaeQ+A8MC4hxKpXYNVa4gWgwBABJA0A7k4u1eGVlKDm5E3tbp8n01iWlBp7JOh0wLO5SvTa0tk20mV+TeJHcDwwS128oupVCDqJ79Vm2GHPRgf4tf0X/AcPMa3/wBJ/wDy4Jw5q/M3yo6W9U5UNtGhXqHuwWsRo0tJm/sr+T4y2UzdSqqLUmVKsYEXTIIBg+7ucM06hzHNq8hZquTKwQkLTUboToD4j1mMCAQrR4K+azlSkhAgsxOmwaNO25/ucDL/ACZqlCoiu6NBbTUMqEaEEg+/S5o7HFxPotgNRrJceC/5/tT+E0SKTNpBR41E/SdxMjbDvDs5XTL5hadNHpP67MkshsAJU3D6sGMeZUVBlbdQgvhtCCxYNFviLjr54JwnJZo5XMPRrxTH0yWKQwtkk6yOnTbBZkQm8MAKktO3eUTL5lkFQpvy6Q2B0tXxBw7wz6Jff+I4RydWoBU5d11lMdI1i1Z0Huw5w0/NL7/3nCOTUbP9/wAqfnPp2/51f9+J1fi7tQSlCKEN9yghyQpUS13ae2HauWrVc1Vp0mZfnXJgkbu3hg/GvRvN5akavOZlHrC8yJ0n4kY68WVQ2ppc5uN0hlcw3JBDtdywSZkgcxrn8yB33ALEajCtLjanNVFOaq8hTbeWaRFl0KCSdb48YE4rZbNOcutQtuCpiQ83dKq5JOsyTuACMSXz2betaCAVJmmyDQxEqQbm9YRc31hvhpCtSjBG/JPZMSykBS1a1SHFq63OS6iBcVsaNINx3UDDGTrksQtCghpyS3XaQlwPLYvp6uh1Oq4UyGVFIGF5qvbZTcAydTLRAlWLA2xqQBoTJ6nGmqkI2XpMtPWFSCsSpiWgkAE6gjpg746yA0kwW7lfVsz8+hCzaFpqpPrcxSfnJ/NWCo3aBpj2gQcwaS0aV4LCTUY0wU3IJJBHtkCDv374jwxlQ1UYMWADBwGFS9rgYYWwYDa7b7YWYfNr83TZ7ippigptKgEj1d9dh4iCZwD5hTiw1MJv2O+SpXGqtN1dU6Q/UZbrUGG0g7RMQ06748qZJUJmijMlM1X6mCFQSAFG89J021AjApdy5BMWAUmWoEVGCqS52017Az6sAADC3F6rKaYApEWK+tJT1vqxWRoCew0GCQBcri2m3jcJnb7JzL5s1lDWWqKqU7g/WGYsEIWIIBf1RGgERhTO0KDKtWplw1Nw9gDsJamLpcKVsBAMxoCYA74Wp5s03EUkWoNBFFQ8kaR0zJnt7cDHE6haoyooadYpAEx69wAnfU/fGscHBcyoybtM49U9mqTU0tCKG+bqpDXKEZgAgWBbBprAnUFiYJnHuYqs4dnAVzWNyhbQDy6YAAk9gDud8D4W4rUqoVVQrZUFihDdzFQEkDWA50+7tij8lLPUouHqZjndTXhZJpk/ZI9VF7aTHYkl0uFkz5rM4Qb+37UDiFQty1OoDAR5a6YdzdRgtUBQabPRLvbLKypTgBp0B07ePuZaitZZFEg05rEKyqVRGamQWKkOSVY9vVGvVp5T+eRyvNWi1SkKnWpF8ItNreWGI0WQGB38sI1pCnRouZIM3BUDgw+Yp+w/iOKFLNMshXdQ2hCuVDDwYAgH34T4TTiigO4BB/WONL6O0spy6pzTEODKi2ZH1Y0I37H24VoJcYWKlTL6rhq05SuTQGixaSFa6AY7RvB8fDGZ41maIqiaVQmwaisB3b/hHGk4cD8med+//pxkeNr88P0B+9sA2Cm46AMY+V2ubofkqv7Zf8nHvyih+Sq/tl/ycJomHqNSkGQmmWCzeC3rb+WkSPgMS1Ss4qydh6Ln5RQ/JVf2y/5OPflND8lV/bL/AJOGM1nKLFLMuECtLC9mvEg2mdtBGkHU+WA8Tq0nYGlT5QiCLi0mTrJGmhAjyxxPRFzwAcHvohnM0Pydb9sv+ThngfIeuFVKqkq0E1VI9UnblCdvHE1kw96Mp/ik/Rf8BwWG+E9GoHOiAtDnswyZh2RmRg7QysVI111GvuwxkMuKiu9Tq1JZizX7b+tBMxq2GOH0su2dqfKmC0uqCfVuu0u906nT4jHhq0adSulNhyS3RAMlbR6ukReJE/ujGqNzhbRS4dTnWk2U3JN6wLAShAk6TIP8MfLlSNqiCd4cifbpr78ZuvnqoqMoIgMQOkeOHOEUcxmKgpoRJ/NGg8dsSBgrK0GQN1pOdYKhSoJYKvQxnpADDYdwcPcN+jX3/vOF836A5ighe+4DUgge0xvilweh8ys+f4jjnOiy2N1MqQ4Rb5UejxY5bO1KkAgu8ifz2/nh30l9NlzFLlIhCsReWYagGbRB7xvh30h/1hvbiPU2+GO1kCFsAe2Wg/ZJ0uI0zSFO6wSSus2ayp9Yz3kAaBjvGoFSoKnN5qhu9TmIZ217nsNhOm2DvuffgR/v4YaZRLHEzq9k27BVSysoO9NiwuBBIa6QQLjrOwMDzwpQoOjM3NFMMCGYOhJBm6BqSTcdvHUjfAj/AAxy3fHE7pS10zqKv5nMhlFMPTSRTZXLrChYCg9Ouh7zIkxvhOtVtW9K45wYszhgWcuFBIDDQidf0dI1xJbA6mCXInVzVPLPTCMBYt6BSGDEqdJanEyTE6lYJOuOuIUubawIC2BRLqD0kgbneACfbiK2B+OBkKRYXAAnCvZbKFql9SrB3Dh6ZIIELptEaRGOfkrI7Gm41uF3MS5gxlpk9++IZxwccUpaYycytTw7KFadQMPm2UKbSraKysAIJAIIU+ycPZnI0kplTd0m8NIunrAll1nq766ntjEDfHuKAWTMbpbAWvo8PlQTTU0uq2SbghuMG0iR0yVOms9zggFIG+nS1Vx6wbQi8qYuIkQNSO3uxkB/HFXgW7e7Ba24CpTGlw3VPh+WpkrTsVBLCbX0HUQdW7bz/CMDqcKQSeemngCZ8t//AB546zP0b/ot/HGWqfxxz6YCTxLGOIOkLT5dlWm4NxUtbIGviDBMdvHviFxLK0DUkmtNo2RfE/n4Jk/oD/zB+E47p4zvssdSnDQkxlKHjW/UX+vHXyOj9qr+ov8AXigMe9sZyRyWEtHId+qn/I6P2qv7Nf8AMx98io/arfs1/wAzFA4+OBI5LtI5Dv1U5slR+1W/Zr/mYNw5KFKqHuqyA0XIoGqkanmGPhhjC+Y2PsxRrhyVaY0mwHfqtBR4lTp164arYb9IAOoLbzMb+HfywrU4ojVSeYCrqFYwJgAaRr3AEgHY6dsTOM/6xV/5jfvOFKeNBdstDnRbkU9U9IK9zAMLQdIUbKVtg/8AQMO+hvEhlswKjAlSCreMHWR7xifSw3Q7YzueZlZXVX6w6cL9C4z6ZUWpMtMliwjaIn24mcJX5lff+84zyY2fBPoE9/4jjjULzdaqVV1epLuS/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data:image/jpeg;base64,/9j/4AAQSkZJRgABAQAAAQABAAD/2wCEAAkGBxQTEhQUExQVFhUXFxsbGBcWGBwaGBwcHRwXGhoYHRoYHiggGBwlGxwYITIkJykrLi4uHB8zODMsNygtLiwBCgoKDg0OGxAQGzQkHyUuNCwsLCw0OCw0NDQ0LzQsLCwsLCw0LCwsLCwsLCwsLCwsLCwsLCwsLCwsLCwsLCwsLP/AABEIALUBFgMBIgACEQEDEQH/xAAcAAABBQEBAQAAAAAAAAAAAAAEAAIDBQYBBwj/xABHEAACAQIEBAMEBggDBwMFAAABAhEDIQAEEjEFIkFRE2FxBjKBkRQjQlKhsRVicpLB0eHwM1OCByRDk6LS8RaywhdUc4Ok/8QAGwEAAgMBAQEAAAAAAAAAAAAAAwQAAQUCBgf/xAA3EQABAwIDBAgDCAMBAAAAAAABAAIDBBESITEFE0FRFSIyUmFxkaGB4fAUFiMzQlNi0QaxwUP/2gAMAwEAAhEDEQA/ACXoH8SY/wBQP5Y74JkmDeYuAIjbvgg4Hz+bFNdTNAHX8MOS1j4xovPzkR2sL3T0psAR1vzfkYwxqJ6LFjaetob+74gy+fDgMrSD1/8AOJPFwt0g8G9glX1LhkQpPo5Jve5m/SP54IpUmgWvAnEmTqN4RIJHN0PkMNzGZZTBczAMTeO8DbGXUbekDizBfCvWbP2J9ohZLjsXcLLoot2OOjLt90/LEDZoiJqG+wm9vLCatABLm5gXv32wqduzftrRH+Ot4yeyJGUf7p+WO/Q3+6cCGqIkv1je+EXUIXLiJiCb456cnOjAuvu/FxkPoi/ob9sNqZZgJIt64F1ppLlwI6GZ/AYIylZTTYi4DLP9/wBcdx7Znc4BzRYribYUTI3FrzcJoXC0YHzFWHcDYMwHoCYw0Vca32l68Oat4NrIorjgGBfExLRUsYAJ6wMWKh5UFXIdAiadBm2vh/0R+2FRXkcMdJDXmegJM9cA06is0awPO9u0264zJ9q1Eby0NFgvXbO2VHUwNke8gkXsEacq/bHPozdsCak1adY37nbvtthMyhtOsdOpvPXbpgPTVR3B6p77vw98+iL+jN2wvozdsB1XVTGsbbybnttvjtZlUgaxfrJj0uN8Tpqo7g9VPu/D+4fRGfRW7HHPozfdOBKjKsc+/WTb1thVXVROufQn+IxOmqjuBT7vRHSQ+iK+jt2PywvAb7p+WBXYASKk+hP8RhGoNOoVJ9Cf5Ri+mpxqweqr7vxH/wBD6InwW7HHPCPbA3icurxPhJn+WOLVkEipt01X+WL6bm/bCr7vR/u+yJKHthacDU65IJFQ26FhPy3wqVdm2c79wN57746btqYm27XLv8ea0EmXTw+anNt8c1DuMR5qofCBJJ5+vpitNXGhTV7po8drLzG1Guoqgw66Zq31DCnFJWzqoCzEKBuTtibKZkPpKkEHYjbDAqTfRIiqcc8OStsLCwsNp5cOK7i2XDgq2x7eVxixwNmtzhSqOYSNa62EhVmSyoprpXbBOrBBp0kg1q9KnP2S3PHoNvjhiUNfNS50JhTIv8DgTo3DMhKiN7usQjMlmaYplX1TJNvhgeo2WLa3Z27bCLRvN/6YCL4qeLUWLCQ/oJBOMyWhLnFzTa+uS9XszbbY4mxSMPV0IKvKJywOpmdwDIBgR8RvjlOtlQSSXYTIVmFviBOMNmcg6qPeJImbwP64EfIuNyw7TIxwNmk/q9ltjbTCL4T6r0M5rKEknVB+zrEfC0jCfiGTLFiCJ3XXyn8LfDHnf0RvvH5nErZJmE6iG82IB8x2OL6N/n7Kjttvd91vanFMmTOnTAAs9iIi49MPbj1HR4VJVUR0M/PGGHD+zN/zB/HFgKF1KkrCgWqC577YsbPtniKDLtppaRg91oFzEs37TfmcEB8N4fmiqgeKR/8AvYfkuLJM+f8AN/8A6H/7caIaF4mSIEkoENiSjmmQypg+gP54Jq8TZbE1SDswrsQR3FsD1X1RqbVPu1D/AO1vP+9sXa2iEGYTkpaXEVSm2tNQJvPocAjiWUDTpkkgwXtbYR19MCcTVtJWSO4kj598ZjP5JtKwWnmm5ve34YQlot48uxWXrNmbYbFEIyzMZXuth+kMpvHSI8T+zhz8SyhJMAb2D99x5Yw1ThzkShYEDmWT8x/LDaWTJGolrnTYnfuO/pgfRn8j6LU6bHd9yt23EcoegWOz+UdeuE2fyhgQBp2Ou/UyZ33xh/0awYyzSPehjEfeA/MYd+i2BnU0EWIJ/eA6juOmJ0YO+fRTpsd33K24z2UjTHWZL36fhhLm8pBWCdW5L367dsYY8NYHmLbX0sfg47jyxz9GPIksf2WPMO48x1GK6N/mfRX02zu+63S5rKgndtQi7iB6QMcp5jKq08x6AFhpFo6C+MI/DXsdTMOkE8w7Ds3lhr8PYiQx09DJsfut29cTo098+inTbe77rerUyoYGXIGy6hHxtJw1vo0ghnAF9IYX9TGMO3DywMFhBupNx/Tz6emOPw1iDpY2NwTfyn4dcTo09/2V9OMH6fdbmsmWYyHdBMkAgz8TsMTL9GDB1Z1vtY9I/HHnuX4fUg6hUG0QPzti9y1FQNSFgJgnqtlAkT31X8/hixs9zTcP9kObbMJZhc0kea1WbzSNS009R0kEk/ETit1YgyCRImKs8sxpYRt5zf1xK4sSoiPeXqp/lh2CARMwBeP2pUOq5zIRbgheI5MVV0ttM2wVwrLimqoNl2+ck/PE1SmIDpJXrO4Pnh1DfBbnJZpe4DBwurgY7hYWNNbCWBM1vgsDEK0DUqKgsWYCfXrhSpzcAEhWAlzQFDxejRqg81Ke5R5iFsfq9xp6GLnAQ4n9DTkam6k2TS0A9xqAiPXr54J8FXrLTpuWDMqhisGSYMrNiDjNe0RXUNDFlEiSIM9QRJ2xywknNO0zXuk6+gyVtwrP5mrzo2WANvDYqvcbG8YdxH2iNSrNTSWUFCEK6TDTIOk9rnrbAvBvDFFWYUiV1sdaMSNjsvvi25gASOuMZms9pZQLhd7xBMdcFeOAWlgDQcIsvTMjlKma1UKNIMWUVGZtIRATYFypIm9lEnyw3ivB62XZBWSmkydQ56ZWVJgqqsjL1BBm0HE3sJ7dUaVEeMSFVdLEe9uQoUdRE+eKr/aD/tCoZpkpUfFCUzIeQCSbMCBJ0xsJ332xRaALK2C0diqw5NFdtckEyhSCCNRmI+UdNscq5JUWGu52E+6O57nywX7JVUqllJ0kOunV0lTMb3IH/TguipZitFUeIl3AliSBq5ogSRgJB0CRe4g2Co0oYnShjSZbhruPrKSwOYFCgP2Tp3vIYfPDeIZSkjgMlRJWQAVNpImxN5BHwxyQUF5eBchVVGlghUwRVywADISUPXqD2Pnh6BQoZgxkkcpA2A7g98cpMuJV3S4MWp5YhJEsXvvIUjY9omMOPBG0ZlQkGZUE+6Aw894MXxDSroAIrMo0iPrLzpEggC2wGHMwv9dcFtY8TaWGxjmvH92wxktJsUVhf6yQXtHw8olFtOkaNJvJLAtfc9B+GM4MvLAATJAg7Gf73xpeJVKZW9RnGoaQHBtzmSCDFz5b4rTRAdDPKSDPUCbz5iDgb7XS0lmSdVT0uCv4+orZqcLDCdge/btgFeBsKVIFfcqS/Mu0xa/b0xbtlFsPGuZMaxEQOvT0nDWopBPjmJj3xfbf+cbDHeELUBZzQeZ4M/i5i1nS0kTtsea147/jhi8JaMrY8oOoSsyRNubv/c4P+jLqI8aCBJGtbD4+X8MI0E5T49iIu63tJHl0HTEwq+pzVceD1fDzCxfXK8w76t9Xa8R3wRT4a/irI5fDjdeVgSLc1hpvY/CMEHLKJ+u903+sXl22+9cx/cYX0ZdhWuxlfrE5ubfyviYVXU5qtThVTw9LICBU5uZbi41DmiRHxwTW4UwqVjp95OXmWGt7plrdb9hPkShRWQ3jwIALeJT5Te3nhn0UaY8VZ30+JT20+/Pp0nbEwhSzOaEq8LZRQZUJCzPMoKWFhLQe98TVeHPprQp1auhTYG7Xbz2PeMTNQWWP0gQQRq8SncwOWOnrbHWyw5Qa4BWZHiU+W4+f49MXhVFrDxUFPIOaySpKlYDjRINxAE7H3YPWe04ZT4fWWmq6JZao1ixkEsJI3Ow69D54L8IwYzAuRpHiU+a5vvb8L2xMqtqn6UoEDUddM3g2879TiYFRaw8U2rlqmuqNDEPT5GGix0Ex6SJtf8cTpQb/AHR2VpUMKh07co3Ec3e8/LDaXihVjMgNO2tCQuk3ncjy7YmDv0zAKi68yQWgEgQeU9LYsNQTC08UOcmwo5kaGDeLIGk+7IM7Wi+Keji/NWtzTWnUD4nu2/ag333xn6GBzC1lmVsYYRZXIwsIYWHgnRoujFVxbNVKalqT+G4mGtax7jFqMRZdueN9QI3j8cKz9sJdxAqGXWYy2bNegPGq3FK9RjJP1huT1MH8MUvsyy6aisfEAJCyYXc88zYfHrjW8HNSjUKoIZk0mYJ5ub7SwGkxEb2xls5RZCwYEM7amBAB2EAgbESbdD6Y5FnLQYzeNsMusn5o1Spp0c4yrceHqZUM7gWAHx3xlBw2oCZ6WN/z7Y9BqVnSlBamwFNRpekCwJAtOkaYBsSTceeMrmwpq0VLQWIUny1AC/xPyGCObnYJktIbktB7Iezb1aTHQdD8oLEgMVEgqApJgdYgyR1wB7Q+x75Z1FQqgcSCASB5HlBU/wCmPPH0H7P0VWmCAoI5AF6KIhMVn+0gIMhWqPGpNJSfvagAon7wJHxxTwBkFUcVuOq8X9nKEVERQdC6iSd2OkjUR0AFgPM98HNmKiLT8N2QktJUE+74ZWY7G+GcHzdQDRR6tckSSAG0m8wIDfLDeL11QUvDGsc4a+5Oi+4taB5jA29pKRACfNMfileBNWpYDvayn/4r8hiy4e1SqjM0voYrq6wADt2kk/HFAtd3FqRMzfUPKTGrsfzxf8O8SlzEaWZ2YAkSVsL6SbSGHwOOn6Jis/KKseHMQ4X7LWYHYjEtGhIWQSmt50kao5R19MEplicwnhqbhWIAmJ9NhOK85Ni7AiCJ1arR69sAHNYQv2jotMMu0Zc6UXTtzMWuAZvYRbeR8MdbhrRmlJSHct7xmzjlFu9p/DEFHhI0qYkFRBBaCdPfqPTph54R3GxJb343Bt2wwtUNjI+uSj4tkyRTZkGmAnIxLADVeDA6Gx8sUOaQgICCLHff3mjFpxbhULcossI1FgIh5u1iZ7efa9XVpVJVIU6VOkrsw3mev4YE/VIVGHHZq0tGmtLwqQZxr1k8rT0FmVdovad8CLk0prWq6mkPFwSJ1b8q2PT/AFRGL7hfs9TNOk5LBkVwBykXapvy3N/yxVezHBEqrWWoGCkoRBWbNWAvB6Aes4vELLSEXZGEeGa5V4cr5hGLPZQdjNr3BXUZkjbriHM0hXpAlmP1kWUgGX02DCOvTrgurw1RxAAAkcoJtEGmekeQ/PHPaLgSUaVJULtzNvE3Ck7LfbF4heysx9Vxt7pLQBZqGskCmo2YG8zNob49/XA2Qyy0qdE6zNRgSCpm6TCkC25tOLnO+z9MUatWX1PSWRyxbQbDTb3fzwN7PcEWpTpMxZTTqFgIF7UzDWkiRGJjFl1ujjAw8OarRw4I9eoXuAbwYkqhm1/tG5I28zh2Z4d4z0mLkSpMgHoUBmZP2ifT1OJOF8FV69ek2vSQ41AD7LUTa1jJYegjEnF+FrSzOXClmgU9wItUpoJgQbEk94xZcMwuBH1L4ePNDZvL+NTca1MVI5dR3cDZjFp/h1w7L5UKwpB0OqmCZDap7GCAf44N437O06VDlaofrVtaeYhTcLsBfEvD+BLUpLWLlS9BVIgWsBInZrb+uJjC73JxEYeHNU2Qygo01OtOdlEODIBF9MHz/A44OGhalWoXSwkB15CdKxMn9aZ8icGezvBRVpwzFfDqKwiDJKISDf3Z6evfDafCQc3Wo6mh1YaosLUnt0nmI9BiY2oYiuGnD5ZoOtwtahosHQDTuqiN0F5bbm+Xrh2Yyi1kYK1IEVAv1a9GZUn3vO/pHngzjPDBRqZYhmYAKIi3K9JZaD1D37xifivs4KdA6arWqhr2PMyqbz03Hn64gcFHQZO6uniq6hkaeo0w9Is1MGYBYk7yNVjcfLyvQ0ca7KcDL0/G8WC9BQRckQFOoNrubH5nvjIUTgchBGSz6+LBhysrhcLHE2GFh9ugTDdE4YG8TSwJAaOh2wSMBVt8J1Js8JGqNngqKpUU1NehQJB0fZtFrd8V3Gcj4zakVUJIhdl6D4d8HNgr9PjL0D/u9GqVvLqCTJ7+WOWHNEpXuMmTrXWW41nGVCjU6ikG4L6hAG1x6GZP5Yw2brF3k79u2PWKf+0iiR9ZkaZPkiMP+rGf497VUszTKvkqCQCQ1NQjA2MyLnaInqcGJOq3g11s1N7Pe32ZylFTTCvf6zVcEjYkWIY9TN7YB9qvbqtxCmErcoUhgElVBGobSS0gxcmL98C+z9FayHRS5197nMRHvbz8I+eJq3DglSPowixLRBE9ZIjfzv5Yq7tSEJrnWIIXfZjiNSnsNTOCEUgWWH52kWEuT5x54vsrRRQSa0HqRTtMhultxOAstl6Kg6Swdp1GWYkxYSQZBlevXFnVzD08uaSuyu0yUMFQY+Gu1j0wO5uknj8S7nW5KbL0NbOtMmyDSCIJ9xSQPMD8sNq0nn6zWCB9oEGJJ2PSScV3DKmZLwc5WFohmsRIb8xjVZjiJ1MprIQV0mTqN5J8jZreYnvi3DLJVIG2zebJZTMnXrpOQ60xYJJsw2JtiDiVEgMGOrVpeo5EAAWA0i5Mg4jynE1RiVpKVAgTZjtcmNj2/wDGB/EWqArhUYWRlsP2SO044/SAkHTDdBnirunVqaaaq7aUgg6LNImF84Hnh71q8OdTc5OqU90ag3P8PTFPRzH1lOUjwlOrn6REggcotNpvfe+B2zIZMwALOxcX71FNxFyB8pPfBLp3pBoH1yVnxbUUUVnZVBAEpv8A4l1jYdOu46Ripopro6ZI+tABG4BBkD1w/iVcVCjBdI8MCJnZn69PToNsNQulEldQYVAQQDPum/pgZuTos+on3slwrEcfzoCfRwfAIaZpqzBiz2mb3IwFk+JZmlTY5RvrToLrAcczVTpIYSjKWj+WLh8iFNKiHzAU+IXgEjfeY5pF/j84F4eKVOu6msH1wComQHYGSFtaD5zjvCtMPm6ufuPZBZfidY1/FqN9aCqpIAJYqyqfC6rJi3rjua41mawVc1CAFjJXwxYWAbqxAsMWCcDpmvTZmrGBq1EEsCDO2mTeR+OB/wBGitTDM1cnxFXSwItr0yJXcAnr3OJhV45rOGSVfj+dKsu9EoCpFK5W27Dblm/liPhnH83SRVoIrLqhiUZyCFXqD2Ex5HFkmTU1fCDVtC01vpYQY0lTKdR1MC3piKnRFKnR0GpqqMpcaCQNSqZB0GII28vlMCKJJcQKrKHGsyr1aiCKpkspUsLmkGGk+7BWficSVuMV6lRGzDaai6Qo0FCSXRhyH3gGW58zi0r5Ckni1FqOCEJDATcBDtpkTfeO2Bk4VTdqFRnqmRqMi4gpsNAOxJgA9sXh4oZfNht4oLPe0edemVrrC6xtTansZnVHUgiMS5X2nzlNKdNEVqYpDSfDdmaAJGoGJ3vGJauTFVas1KpCPpEiARqHemNrde1sEHLAVKdBa1dVFIGACApBuJ8Pv8POMVgXQlnxE+HggcjxjM0Q4y6oQGAYFGeAqKo92IG/niIcfzHjvVCr4oU8pDaSYRfc3BtO/U4Mo5VaFDUlSoC9UTHW5AIOgjp5nBjcLphmqFjKqb6bHlIgro6+YFsXgVB82FoVPnfaGvWNHxVVSIjSGUXdDcNdo0RbucT1faXNVQadammnWvuo6nlYODLSL6cGLkEqrSdiZLA2UyAATbkuOUG02w2vR8Raymq5KvEkWK2/VHluQdsTAujJMcSiyHtTmKdJE8FCgpgaueSAonYRP4CDirov4gnZwL9iO/ri9XLKGWgKtQK1MW0+6QYgnR6+RnFJQoaSYYEFXiPIx1wNzLBJ1zpHAY1ZU9h6YWOUvdHphYeboERugT8BmmWMDBZwMh/xP/xt/DCdR20jVZvHko2oJ/mr8v64jr5VCrKaywwg26b/AMMXPs1lAXVQAWIDGTAi9vwxY5fJMzABf+IVJJ5TH2Z+BxyGraodkNliEu8t8PE/0vN817P0FBIr36cs/mwxQZ/JACFqAzMwvT97HsOb4OWB5UvW0DmG8xp22nrgOv7Px4p0INLqu8wTFvPcXxRc4cFtxbMA7U3t815n7LirRf6rS2r3g9gQIIEiY63j4HFpx3i714WDSRSZCuSznYyAAItYTjdZnhLU3qL4YlVBMQQu158xOPP6zaq5ZVlTqF1O4Yg7YvfO7NkOrohDCZGvvpl5pcEr1GDkzpT3VMws8vxMAX9e+LXLUpk3JtbuThZNbaQgGoieR+/piep7TCkzUxTEISBG1mc9b7svyPexYXuGhXnBTmdxU+WSTpNVVjrpXTuBAJImJ/A47mKaglfFLDyRYOx+93xDT9swCPqpgg9OjUm7dqYHxOJcrxFa4RyhjUqEC5IVUBFup3+OCOkeM7rmajMbLlH0+AuxgFFBE3adhfYW9PxOBq3DwKQqnSEawIfUReCY0iRJHX54uOE5amQSKdQiBqBA5j00gmN++Bsxlh9EA8JqUHfkIJ1GPdMkR+Xlit461/iuTSxGMutn5qrywOoBwCyMoDT0mI8xjrZMUyumrqZhYIgc7dRq6g2x2pxY5T6wKGFV7SAY0aWG9iJbpuMd4f7QrXKBkC6bggXMUlX7PTSgse5xQkfa90OOgxRYyoqtPQqsykGIRSLmJOpviQY+GIEqPqaS1laxkRynp3/pi148KdSopQuKarzM6sL221iTMfgMVOa4ulJalcoWDGomwJGqmEG5jdpxW9eThSppvxt0NVZ5PP1KUgFnuQSwBE2BAlxIEdu/fDqWtQawrEsZPhmDEsR7usARuL7Yp/8A6g0CxLZYsJJAKpaXd/vdmA+GGp7YZeoVprlQuvk91d2NATIaR7j7ff8AXHOArR+wyAa6aKzz2YqVW1E1FtEU1UDrePEMn+QxzM8bLpoLMsAkFaelpvYtrNvhitJpyRp0iTDAkxexub4fUQvqtzouonoyiOae+3rgWI3WTvX3PjqrP9PVEo0lXQ2pLlgS03BMzvOJOCVswNRDKQQL1SfOIggj/wAYpT7UGiRR8Gm4RRzMoJuS56frR8Bjje1tiTl6DEQZKCeXw7bdfD/6jgwaclsRUUpDXFyuaecJq+Iaaq4kmmV5YIjUom47rO99935vPeMoKEqFsfDRzc7AypJiLYrKVVWkpABOoaTOktew+ze0bHaxjEVdpaDTBJEkhiFMfa7D47YGScwstz3NJaeau6/ESUKAMu3MKdTUI7SuHcKzrFCimi+lr+NykyY07C48x+VqGrxSnlaSscvTqeIxuWDRpBEAwfvT6qMIe2aEknJUTJEjoYKGDy/qn974ntrTkVpQUskgEl1bUaYoNU0qlQFkkGTEXIHWYNv5gYizlf60uaaAf4iCOQiwMjqD+eKynxdqzeLTpBAqhGQEQ2kATFjMXn1wU9QMNYupESek7o3b1HXHBNjZKPxxOLDwOSKz+YNTwkFJQSnMFtPX4RBI7ScEHMa1NPRTup5iDqXSusRHUgfmOmK2vnFpI1R6QqEAINVomYJERK6Y85wO/tkDP+607z17+N+r08T/AKRjtoJzTkED5W4gdVcK3hCnSanSqEzc3AJYiCY6fLEf0c0wgMTofbzgj8MV+T4z9Iq0wtBECMOVYhtTTBkRvIE9Pji2zWY8TS4pLTGhxykGSAo6XtffFOGSFUwENdi4J9D3R6YWFl/dHphYbaMgiNPVCecB9Kn7B/hgxsBHap+wcKVHbSVV+YjuHiWURPIljsd7Yts/XcIlIrT8MMWhZk3NieovHwxlM6zAIyk6dAEgxcd8UmY4q+rlVioJBIztFSR0IBbk+M/DHFiRkvUbJ2jG2Fsbm3w/2f7W4YIdX1YEkRBNh2GOVNHNFMCYi55Y7d8YKnxGryyHmTqjOULi8AS/KfdvfrbEgz1SASz+8TH0qjJS8CzEBtryRfbFbt62RtKHu+/1yXpTvUpUW0pTCVVAJklojpjy9lRMwyQxN4IAJ95jP44kbidWD/in6z/7ml7npq97z/DBfDs5SJqL4VUVSpZahqK8gAmCVY9fna18R0bsV1n1tSySncxosb3v9XROTYalA8WZHvXG48x+eKPi+QreNVYJILsQQwNiXi83PKcaHKo7CHapJMRJAjqZ7+WOCkq2U6Rsf8MnqIBL8vXpi2usvMx1e5cVl/0bX+419rjuB+ZH9g40fs+rJTTVTWdchmbSFDBTckXF9vXF1w7JggNU8E6yCoLkMg1hfeVTIN2+B8xgTPAq+pVoyArAahp50EnRpEwDcnbBXE2R6moc+K5FlpcnVdlWa1NWF4DoSsqdyRBkTimZQcpSHj2LXI0yp1G/KARJjfscAZY1Ai+GXBVeRlZU1XnmBMsu8A4jz9ZlChp0vJanrJUMOqwbTOOceVkoaxojw2v8UPmcn4oirTNMK2oMg0DbmLEmLkKfn3x3hdFcsylNRBJJ8Qz7tJT0/aP9jCpBG0hKfPedRlV7Hz+P44kZi0LTBqBdWtiQAxazC+39/HjEdEFlXMW7tufkiM+rVWjTppKCy6NTBpM735jJxVca4dVq5bQlJlAdmIM9AlyYv1A2wUeHtqCiwIkaiLeRjr6YeKVQKF+pgTckEmehJ6WOI0m91cQnEm8cw38liW9nsyu9Nt4282H/AMT8sF8L4RXp1qbGmw0sJkdJSe/R1GNSyVrkCmfQievnvJPzw5g7LzCmAVAYg8wFukxJgeW2CF60XVcpFt2VAqKZC02gGPfHcxuuJKya7tTYwoUQ69BA2A+d8cpZfWFkhKcmFJ5rWJuIJ88NFKiSQPEMT92LdcAWACQ6yGzXBkqNrYVEaFBAKttImbdNPTAtTgdPlVqrnUQAIFz9WDcHadYn+WNIeBMTGlDoOlYYDWdVRefzlG23EWGJ8jwmqhZ6lJGJ0hSWACyaaxtb/EX00ntgwLitdlRVCzbZeSp8vSA5pOraItpIAT1YwDGFmFPhsYsQ8ef1iYn8IqVBta3/AC0Eg/PEdVyICiXYgD5KRA8pAA8p9ODqsx5JOeqE4ylOqumpqUo3KVEJ7plQOnNp698BUeAoX0LUckRbSNiUH8f7ti9/QtY04MCSGVWYAi9QE32nQ3yGDaPDGDhnp06jMQGQOEX/AIYABuRd0Pz6C5AXWWnDPUMAaBl5Kj4RlFTUqlzBUktYSTpJA6EHY3wTkz9asWDodQ6H3unwwTVYq/OuhCKfhKnMokq0auhgzfvgLLVlNSnYrpVgSxsfeuPngbhmUjOXueSVAtJXp1FctHLpgkw3NFuo3EenbAg4GvSo95iU7a9/kvzxfZLJ1igkKVUSpDLMAGoNusAkH8wcEVeE1ZmBKsTGuJvV1AwTH+E23fBAXJ6nlmY2zRkqPh+XWidSPUZpFxCxBkWgz3xbUsyXa+wUwIA6AE8oAkxgnimTZTyUFVbrbmNjEkiIM22j0wICF5VuftN/AeWOH3CXqpHlxDirPL+6vphY7Q90emFh5ugTbOyE9tjgI+7U/ZwY2A/s1P2cJVHbSFT+YhKNRlHKYnAWcos52BJ/VEn8MHIMTZZedObSdQ5j0vv8MC4riOQtcqH9EP1pm5gDwwCx8pG3c9MF/wDpmtMCkNp+xt6xGNXQDaxGYUmTJAAGx+7vqsbxt3xdSnIDVaIH1X1moNNiftaelzptguBa8Nn3+S8zTgbQG0KQTA9y5kiAPUHE/gvThTR0xzWRfMbi2NZVKeBR1Fj9YPdNSPfa8i3liSuYYFKqJaR4hIYyTzc6lr2/sYsx5KPHU1OaydfNVAIBXSdmVYPp5HAS0ugEnFnUpAMVEESZhpBgwWViBBH5Y7q0QZ/wySrKoB33MNJ+ItgNlhOF3LP8d1CsZDxopxAMe4q9+4I+GLX2YSqxoAKGBJJDLIiWMNPvCDIHmMGZPKGoyJTnUw1KHJggSTebSSfniHK0aYzFIMHsw1mQ02GnSbdI7YNiuFqS1e8iDbW0zWxyFKsJlaYYzBgkQNVoLCLCe0yQL4qc/UdMhS1imwkWiwN52a//AJwVw1aWlgFdrmVZUP2qkGHI2PXsdr4FzlSmmVQoiBdSwWpgBxDbhDqmZPTpjojqouRpznwKoWeo1NitPSk8zIp0+hbYYWUoCpRqprZJnmXyE3jp38pxo83xF0pLTUjw1ooNMAAlqYYnvcsf474znDKg8JoEG8iST7pjaIO1gZ8wbjgNsu6Wh3EzHXvcH/SGyWerqoFZ7gCFEho35jcMdgNrFt8SfpFv8x/UN6Dtv19VTscVlVtvQfl6D++p3MlLKOwBCtp+9pOkXgmQNhhgNC1bkKw/Sh+83pJjrbbbp6TjlPifOqtqZW6m+kieY22IubWPlgXiOSNLTLatU7KwFjFiwGqRfy6xgaiedPj+R8iflfzG+Kc0WXQcVe56qUZVWOsqy2JtyyfcntGBDpC1HUcppPY7qwi2C81RBOrxQgU+5Hv3BUyNgDvHc4ByY1UGBnm8QW7lRhfIFYFcwMqsSyQ41mDfx6u8++e5PfuSccHGa4/41X98/qx/7V/dHbF8nBcsxgeJc2uI3by/Z/HHE9m06iptJFth4c2/5nzHbBcS0vtUA/UFcZaq/h0izO40oQYlWLk6m1byCdMG8jpifJ1AatJiYKuLMQJ2W077A28/jDlq1MUgo8QBFC7jURLRFukkeWOLm0UrBrwsQNYAgGYwEm5WFNI0y3WZ4zxWvTr1ESu4UMYCtAFyfzJwEvGcx0rVf3j00/8Aav7o7Y0HEOHZao5c+LqO8sCd23t20j5+uI//AE7SkXqaSRBtsSlgYuY1f2MHxBbUdTDhAuFPwTN1KlCajNUioTqmdGkCAR26x22wc+ZW31xAGyiYHldbj1xBkKCUqZprTrHVdjEXhQYt3GOmgv8Al1f7/wBOAvOax6yRrpSW6Ks9quJujp4NRkBppOgsoPIALehj0xTLxvMb+PV7+8fIz8wD8MaLiWSo1tPJUDgBdx9lNItHcAnAVXgVBd/EE3i07vE2tsn/AFeUFxLVp6mJsYBKL9k+IVHZg9RnjQApO11v6QoFvLF1S3wDwXh9Ki5ChyxFySIABDCbeX44My5nAZDdZldI18l28leUDyj0wscy3ujCw83shNsPVCe22AieWp6fxwa+xwCBIcDciwwlUdtZ9V+aoExLQEsojVccsxPlPTA6HE1AjUskqJHMNx54GNUv+pXdBCHQHLRc2BE7GSdPbz+9i+8NiV+qQ8qzVKe8sm0arGLzPXbGay9Sn4ixmHPNcmT9kwLxEiZ/ZxctTplkvUnlPhgLoUyfrPub/G2GBotukIs75IHwW8CjpCqDUHvKRJ1Nyzqgd8DcRC6/rMoahtLJKj7XKACdvWdscNJfBoStRjrGyjbU3a+FmRDqEzD0VgQpXazROm2x89zjp2iqY/hD4cv+qg1AaiogTOg7ruCv47+V8cz/ABZMtGqktR6oc6iBa1Sl8rhvUYZUpwXOotOoSVIm8kyfK+BOO5Hx2UFiCivEDcS7G/fVgEZAOaz6JzGy/iaIxPaujqn6LTsZG1hqdrW7FB8DiXhHEEq5ii1ACm5I6gKoVWUgju0ar/exnk4QDpAqHnkLyjYFh3taMG8PGlVp0hcLBc7xdj6CSfgBgj3C2SerJId31LXuvQMjVqkEvUp9YIKjc1BHMIMjbrI9cVfHaBGURDUVtLLJkctnJmB/fTFJRzwpjQuogWJDEA7mY+JjDWzalAhQ6BELrMWkD8zjneCyT+3NMRZY3R/E6ltwR4KXveKa4p+BqopNpk+9J6E6dhY2G3X0OxNrhmpMIpJCDTrZS7CLAEmekYg4SkU2XcgEGNpIYwO/vAfxG+LutiCpEr2Acj/pU9U/kPy/v+Q2Fvw3iaKi0yDPMJgQNRBB1E29YxUFgyqymQQIN/43wwphkJwrfcdzKPkGhlY+8IIMfWgEiCe8TOxxg8u31iz59RGx7/19DhmnCo1QrpJiTA3kkggC3ckDp6jFO0UaLLTjJipXHNVDIGcCmNTGGpg2IaYnb8cPymQQUqtTVUs7AhgQlqmiZCWb0Iv0ERiq42Yq02HQkjt9ntH8ME1+JioL0KQkzIkHr1+P4DCxLeKyK+SMPc1wufku+EpPv0j6rJ+MYaaYIgVaQEzy2v3xJRy/uuJpEraLggyJF7dcPWk3+c3y/rgaxyMrJopr1eiT1PU4jqIs+/R8+/54K8M/5p/d/rgfMIf81vl/XEsrDFCGVlqMpQBBIDIQWUbkRafLFllVak1TQ+XJ8MODBhgGnTvZpXbGT9okYmiNRc6TY/t1O5xU1sqYJ0iImYH/AHYYawarbp6KMsDuK2tTKvWrCXXnVWLCYEiwjfVA274jzeVSmFJaodUxEdI7jz6Tin9nc0Ur6qarq8OSCxG1JzM9LE7dumNJxTOCvVUtSVdVOQVYtYFurCfL0xw9oFyk6ylazE4c0CtdBB5yRsSFn54QrU/utPfSmIUXCa2Fy4rJx8FKatoWYNyT7xPmcTUXGBlxPSXFXJXOIq/yp5RjmO5X3B6YWNRvZC9BF2B5J1TbFXWPbfFpV2OKurvhKo7azKs2kTKtbUQYgxc98S5MnxE0gFtQgNsTPXuMDNhUWGpdUlZExvHWMDbqly7MLR0mrB6cpSbm2FoEDUb7EWIjuYxezU5DqphIWKnLqa9qc7T6CZOMjR8A1KY01UlgRMiTI07k9SdvLGjrJTFRZpVfE0rJltAEnmBFyZ6R0wyFt0brh2fv8lXLq8HLxVVOcWKiZk7wdv64WdasXtQpZgQvPK396w7D0kYDRFNDLxRZ+YXJ6SbXjrPliLiLURVAd61A6VOlDIUQ0bbnba1zti3aKTOtEPh9aKspUmqVfDBIYl/q2JhTBn4fwxZp7P1tX2VJLtqZjEC8gabQJmbYrMvXTVDFmpqW6DVBBGqRc9LSNzjQ8K8AtUVUdurK4XrOkjWdpj52wFrQUhTxskNnKmzeTq06VOpNLz0wSJYgbCB88VpqkiLAdYAE/LF/xIJ9DTTT03WWOmWu0C17Cd8UCjzgDc44kGE2CBWxCJ4a3knJQJEgWmCTYDri04bwpHFSTUMISNK7NIid4Ed43xW0VX3gSY7iI9JNz+Ax63lOD0AnLRADDoWuDDd7yYOOo48SJR0u9NxwXmJ9nzBaWiYnRae2+O1+DPRTZ05gwcqdMiCAY+za9749THCqWnT4Q0kzEtE94nfCzfDqbiHp6h2Jby8/IfLBhEVrUtGYH4wc140eFZSiv1iBZIBOt1WRqmAxPXz2DDraIJw/9X/nX+z+PvfHSfs41/8AtO4TRXLBhTIOobO3cD7Ujrjy9eHq20g9JIIPlsIxy84TZNy1m7dYhaLwuHx9j/miPl92ena2I87w7JMoh/DJXkbxCephomD2J3JnbpUcP4C9TVpX3YmTETMD1scWTezzlKYFEhgWBctuJECNRiL7d8LuqmNNibJiN0srMTGXB01UvEKyk0wr+JpWCxiTtcxabYfSFsEZXgTCjHhDXrnWW+zHuR63xe8N4aBTAfK62vz+LA3tb0t8J7jHG8Y/iFjVez6iaQuLSPgVQ0stqDED3RJ9JC/mRhyUhi84Zw0qvPQ8Qzv4oFpW0SJ2P73piurZV0uwAE95/LF4m5ZpKSgnjbiLT45FRmngXN0pwYPh88MYLInUR1iP5Y7CEATks9n8mHSJgj3ZJgTcwMVz8PEm6xEASTHn542yiiRU0BVaV0+NpdYvq0hlMHa5xHTyjMYU5Vj2FJD+VLBBi5p1lRKwBgdfyzVDwukKbB1qKrgABgXnaOjDpbFm+ZJOoualQ21m8DsJxLn6NIORo5wi6tMImrSskJoEX+flgOmuOHkjUpOqkccy6909MNqGRvh04azeX5YGCk2gXUiAd8TU2g4EBvtiekcQkKOsNFpMt7q+mFhZX3F9McxqNPVC9BF2B5LuYPKcZHivEaq1lVFlTE23ve/SMa7MISIGKyrw1z2PxwtMxxfcBITtcJcQbcWQuucMDQQR0xO2UcfYPwj+eOfRX+43ywHA4cFnGGW98JUq8Zqhw+oEjyEX0zsOukYM/wDVdblH2ViAGI26FtyvSNsVRyr/AHW+Rw05R/ut+6f4Y6vIOCYZJUs0uin405RE5gEINmgHzgqbxA+GJj7RVZBAEfr8xJ6km0/LFd9Hb7rfun+WG+EezfEHHJfIoZ6i1jdPpZ1w4cNpcMWVoEAmbel8XGW9oHv4naBo0CNwbmbEH4dMURpf3GGGjimucFUcsrDcXVrmOIF6IpsXaCDdlixm0XE269MVdaqftRqMWEQAPTc4Z4Y8sKB3HzxCSc1JJXvN3KxqhGpsxqXkiFAE+7FjBCySf9J8sbzhtRvo+XGwFNIM3J0i3pv+GPNqYX7w+eNDW9oMxTSmlJaTotNACbn3FnZu84NE4C91o0EmFxcQtLWzbauogH4+eIvphLHcAAWn5n5zjGVfabOTPg0/k3/dgce02c38BP3W/ngmNvNbAnarv2yrl8uw7sLE/rL12xjKdA/q/vL/ADxZZ/idetScVqQRQAQQCL60tfyn5Yq0TC8huVk18ge+45LQcDzxpUcw4A1KEuf9cT5jEVfj+YRBULAgwLhYJtIgC2+FwitT8OqlZ1TVoudyBq+e4xOOHZWoCPGDARIAn0tGMWotvTdhOfAeAXsdhysbStxPGmh8yon9ocx4RqggAR0ES2wjfDk9pa7oXWAApYiBFrdd79sEHgtArp8S0RGkx+WG/oXL6Y8UBe0W/LAOrbsH0W1v4b9pqjyntJXqqNIAN50gdASTfy6eWLFc+9XKuzARAg97rEjv1+OK2lw7KgQuZpi+0jBLClSoOiVUedMAHsVGw8h+GI2xe3C0jMcEnXPYYXWIthPqmVaKqqkOGJgwOkgEye4Jj4eoxCcDofL8/wCeJPh+ePStiY4A4rL5lITfIJtVMMo1mU8hIn+vf1OJGHl+f88Q1GAtYfn+OKMTQRZyWIcDcLtesWJJJJPvMdz/AEwwDHRiegKf/ELKPLfY/qnr5/zxBFG49pcYXPKHxw4M+pOzN/czbTbp164FrEAmDbz/APAxT6YDR181Zic1D16wUEnphnC8+KoJAIgxfE7CQRvh9FDMAHvGIII7ZuzXdhgIIzWmyh5F9BjmHZVYRQdwBjmG2jILcisGAFS47hYWO1EsLCwsRRLCwsLEUSwsLCxaiWFhYWIolhYWFilFwjDfDXsPlhYWLUS8Jfuj5DC8Jfuj5DCwsUokKSjZR8hhFB2HywsLEUXQg7D5YdhYWLUSwsLCxFFyBjmgdh8sLCxVlFzwV+6PkMc8Bfur8hhYWJZRIUl+6PkMd8Mdh8sLCxFF3QOw+WFoHYfLCwsRRLSO2OxhYWIoljuFhYtRLCwsLFKL/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http://avoidingthevoid.files.wordpress.com/2009/12/television-and-electronic-recycl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245267"/>
            <a:ext cx="3188970" cy="20782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04800" y="1447800"/>
            <a:ext cx="3429000" cy="2092881"/>
          </a:xfrm>
          <a:prstGeom prst="rect">
            <a:avLst/>
          </a:prstGeom>
          <a:noFill/>
        </p:spPr>
        <p:txBody>
          <a:bodyPr wrap="square" rtlCol="0">
            <a:spAutoFit/>
          </a:bodyPr>
          <a:lstStyle/>
          <a:p>
            <a:pPr algn="ctr"/>
            <a:r>
              <a:rPr lang="en-US" sz="2800" dirty="0" smtClean="0"/>
              <a:t>PCBs were used in electronics until 1977, and now contaminate water and soil.</a:t>
            </a:r>
            <a:endParaRPr lang="en-US" sz="2800" dirty="0"/>
          </a:p>
          <a:p>
            <a:endParaRPr lang="en-US" dirty="0"/>
          </a:p>
        </p:txBody>
      </p:sp>
      <p:pic>
        <p:nvPicPr>
          <p:cNvPr id="4110" name="Picture 14" descr="http://www.sott.net/image/image/10323/pikesig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3508842"/>
            <a:ext cx="3266609" cy="245098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5" name="AutoShape 16" descr="data:image/jpeg;base64,/9j/4AAQSkZJRgABAQAAAQABAAD/2wCEAAkGBhMSERQUExQVFRUVGBgXFxgYGBgYFRUcFxQVGBUXGBgXHSYeFxwjHRcWHy8gJCcpLCwsFR4xNjAqNSYrLCkBCQoKDgwOGg8PGiokHxwsKSwpLCksKSosKSwpLS0sLCkpKSwpLCwsLCwpLCkpKSksLCwpKi8sLCopLCw1KSosKf/AABEIALcBFAMBIgACEQEDEQH/xAAcAAABBQEBAQAAAAAAAAAAAAAEAAIDBQYBBwj/xABCEAACAAMGAwYDBgUDAwQDAAABAgADEQQSITFBUQUTYQYiMkJxgVKRoRQjYrHB8BUzctHhB0NTFrLxY5LC0iQ0gv/EABsBAAMBAQEBAQAAAAAAAAAAAAABAgMEBQYH/8QAMxEAAgECBAQCCQQDAQAAAAAAAAERAiEDEjFBBFFhcYGhBRMiIzIzkbHwFCTB8VJy4UL/2gAMAwEAAhEDEQA/APWJU4EAg1BxBGRiZZsUAs7WclpQLSzi0oZru0v9U+WxtrLPV1DKQQcQRHRBkWCND6wOjRKGjNoqSVTDqxEsD8Q4kklbzmmgAxZjoqgYknaJKkdxVL0mYMK3GpXKtDdzyxpFX2KS7Y5a4G6KEgggnzmoz71cYdKskyeQ9oF1BisiuHQzSPEfw5DrEE6ztZJjzpSlpDm9OlKMUOs6WBp8Sj1Gohi6mhhRBItKuoZCGVhUEYgg6iJL8IcnWiNpdc4cXjhmQACtZ2XFcRqDANiXlPdX+Uam4TjKOtzdDt5dMMrgNFXxeUg77MRXAKBUsdAozJgERTW580q3dkS6Yaz2zx/9NdvMegxt/tSb/QxQcGtRLzJTpSYhButSpRgCrqQaEE1GFaEUi35g1SGMmM5d4VYHaYvwn6f3hSMzmBCEEzJQdSrCoOBEC2aeZbCVMNQf5bnzfhb8Q+sGAxFaJSupVhUH9gjY9YBhBaK0MZ7XhhKGX/qHKv8ASNNz0zr7S7mclnckyyLxbIuMQqMRuRidaRe5CkMJIRZivgYjoco79qYeJfcRJChCK6dPEpzMTwN/MXUH/kA/MD1izWbUAjEHGoyiJ5QOkBWhzLOAa5qwyX1GZG50hgWdYCtdpJbly/EcWOYQHU7k6D9BERt5Juqys10thjhkCadfnHLLRAQa1OJJzY6k/vCGkInSWEFB9cSTqSdTFXb1Mt+cgrhSao8yjJh+JfqIsjMB1hXMN41QjkiYGAYEEHEEZGJDFXzDIfvV5Uw60+6Y+U0wun6H1i0MIBM0CTXLEquAHibX+kddzp65KdabzGWhxHiOiA//ACOg9zhnKksKKDIRQjM2/s1aVmMbJaBJlub7IRUXyKMV2BABpvWFGorChQBEHgObLMpjMlioJrMQa/jUfFuPN65vE2HiZDAKs9rDAMpqCKgwWk6KK7y2LL4GxdfhOrqPzHvvVlp41VzKkkFgKu+aSwcv6mOgiWgLi28WCG4gvzDko/Nj5V6xHYeF0fmzW5k46+WWPhljyjrmfpAnDHlKDdarE95iasx3J/TSLJZkTA5CawqxEs2O8wREDkqZ1mazMZkkEymJMyUM1JxMyUPqUGeYxwNpZ7QrqGQhlYVBGREPvRVTk+zsZiD7pjWag8hOc1Rt8Q994ALW9ChquCARiDkdDAVs4jRuVKAeaRWnllj4phGQ2GZ03gGS2ziASigFpjeFBmep+FRqThDbJYiG5kwhplKV8qA5qgOQ3OZ+g7YrAJdSSXdvG5zbp+FRooy9cYKgkAHivDObdZWuTZdTLmDSuasPMjar75gQ7hfFOZVXW5OSgmJWtK5Mp8yHQ/qCIMgLiXDC915ZCTkrcbQ1zR90bUaZjEQAHkw0GB+G28TUJIuupuzEOaMMwdxqDqCDBVBCA5WIbRaQgqdcABmx0AGphtstqpdFCzN4VGZ/sNzpCstkxvOQXO2Sj4V/U5n6QACTrPNwm1q6mvLHhKkUKg6tTXfDrB1ltSzFDKag/sg7ERPcittUkymM1BUHGYg1/Go+IajUdYYFhDJjkZKzY5Cnz7xApDpMwMAymoOII1hznDDOABjn/JJpT6QmiHmsMKXiKVYELU1x7pJu4YxCz800GEsZnV+g/DufYQ0IB4LLVbRPoR3jeoBQEVIWmhp3qkamLswDbrFfClCEdPA2g/CR8JGBEOsVu5imouupo66qf1BzB1hgT3FJpT6UrlluMYinWRiy3CqjzVBJP9JBFD61iQPDubBAEE6zVBBNQcCCKgxXT55SkvFaghSM+6MwccusWFtUTEKksoOqm6w9GGUV1pltMXuHwDuFqEuRTxGnhNMd84cMJDrHZxLQKooM+pJxJJ1J1MSmAOF8UE5LwBUglXQ+JGHiU+n1FDBl6LJO0jsN5kKGBnOD9o5Np/lsDvvFrepHg3ZzjE6TOHJBZmwugVvfKNrbe2xkpSayvOPkTFE/qbzH0w9YypxLXBo9CmW9UAJNK5aknoBiY8w4z2gEpAkhmNXd2dqBnJN1hdGQBGuOEcsX+od28Sl5285OIGw2HQRQzbbLnMyTTdDsWRx/tsc6gZq2FfmNjNVc6DSGSePzUYlZjCpqcY9O4P2uLqO8KXccca9Y8inWJpL3JopruCDkykeJTuIalpZK3TQGM1U0DR6bxf8A1IKKVFCa0wMVdi/1RdLpILAnHpHnzTBrDQw0h52EHsD/AOsEmlArE+kVk7/VxwwITD1jzZSIP4Xw17QSFACri7saJLG7H8gMToIWdsIPSOCdvWZDLlhVaYwWUDiJZdgK0+EVJpvh6Xp7V2SxyyomXmrVySC7tqzbn8so8v8A47KswMuyitcHnMKO41VP+NPTE7xRcTsBUhgS0t6lW33B2YVFR6HIgxWawHuXZ3t/ItRYA3SNDhWNELcmHeGPWPmWVVTVGIMWP/Uk4Uq7VXI1MLOM9841xkSlwYVMAcN7UBmozCPEbX2rnPQu1SMoFk9oHJJLGsGfoB9CW60IHWdLdQ/hYVwmr8J/EMSp9sjhNM4yt1bnfZ8FUYEnWvwganSPArBxqZNnylBZu+oAFT5hkBHpdntnJJNazKUahBVASNRm2AywEUnIGmtttEkXmN6Y2ZGQ2VdlH1zMZq18TnTUmBGAceAnJa6n2gC2cWZ6kmBFKPJniYxRLovMMwKmvvTD3ji9Iv8Ab1eHXdbG/D3xF+bBNl47aZjryWPJQG/ONfvCuBEtVO4P7pWaT2ttYEya6zUlrhLWjme59MlHtD+z81GkIZcvlpiEU53QxAY+ufvFkBHxdfFvDrdKURbVp6303flse0sJVKSslds7TJloDLPOmtVZK40BzZ2K0Ten+aHy/wDUCYZplAK1xazXw5crcFsKnP8AdaB2mbNadypbiWFlhySt4sWZlUUJFALpJOeIgadxMiZKluJdGC86hqAZhKpdrmLwOehEdVHF4zXstzDfxO316addeRk8KjdeSCbP21liS73Lsu9Rpl0K1oNTgCpvPXcgHPHOLhO3iLy1Mshpg7iUN4DqoBuj1jOieGlyTypZZpjqoI7qFebQjA0/ljLeGSLSLxmPJlqWdpTOrEt3b94k3QadzeOlcfxCmG996X03XRz5GT4fD5LzNdK7cySXFMZfjocF9WpT66RBO7UyDcnK10k3QSQFmCvh69D/AHjJUk8kK0gpKYGYoD+Mqpej0IIJUVoSRh0g2zJJmzZbhTeEuqV8KAMFIC5KwOGWkaP0pxFCltwulP8AHWe3Un9Nhvb7mvXtLKLFa94YkYXgNyK1jjdo5ZulWUoagmuRphTQ49Yyn8Bl3HUFxzDV2vd9uhYjLpAfFbNKlGSaM10hZUkeG9h36UzGdTFYfprFreWlpv8A16d/6WpFXCUJS/ubK28ZX/8AnI/iPwjpv8oUntBLOFaRk7dMJY1PhqB84gl2tqXamla00rlWkfU4deehVc0eZUobRpZ/E5azDaJLBiO7PQZuq+YD40+oqNou5PEkcAqwIIBB0IIqDHgjWiYlsmBCa8x6U6sSIvpPGZksGUziU5xQnw44lTTIE66E7E0arCD1421PiEKPEJv2xiSXu1yrMUAjQr3qFeowjkHrHyHBFbuKy7IplWc3phFJk7U7qvwr011jNm11NSakwLMmVhimpjJscFlJnQnn4wIuEOForEwKC7sXGUdORaKmX5HHjkk6rXNd1yPQ4wLxSwPIYBqMrCqTFxSYu6n8wcRrFTMYxc8F4wAhkzl5khs1rRkPxyz5WHyORqMIoAJ2F2FLaiwdxfgfJUOjcyQ57kwDXO448jjb3FREnBeGibV5huSJfjfU6hErmx+gxOgKgY7g/CRODTZrcuzyz331Y53JYPic/IZnQGPjnaRpiiVKXk2dD3UGv43ObMdz/gQ9oONGeVRAJciXhLlrko3O5OZJxJMVquCKGH2Aetpwziw4bxtUrLmAvKfxrqDo6HysK5+2IJBqzL2iNJWphIC+4hYjKulSHlvikwZMNQR5WGq/mCCawk3s4K4ZxcSwZc0X5L+NdRs6HysMaH1zBIPeI8KMm6wa/KfGXMGTDUEeVxqvuKggwRuCImkAjOpjti4e02YqSlLO2AUfUmuAAFSScAATEUi87qiKzMxAVRiWJyAEXfELctiltZ5JDT5gpaJqmoUf8Ms7fE3mI2AgSANlW6XZGEmzkPOJCzp4yALANLk1yGYLZnoMI0TWgyzUe/XesebWBqMh/Ev/AHCN1aZwxrFUsTC7S4pfXFT81Ox/Qw6wWhBKtBmLfQKCVHmo2A9zSKmRxC4d1ODKciIvOGhllzXkDmEqLgPxVwDemdenrTi9Iv8Ab1eHTdb7HRwy94vH7F5wZprSlM5Qrmpujygk3V9hSDwIruBSWSUFeZzHvNfYZXixLD2OHtplFjWPz3iPmVRz2Pfo0QNbOGpMIYl1YAgMjFGoc1JGYgC0cHkKCvLPeGYulpaywigqzYrTunCpqScYL43bWk2ebNUAlFqAcsxnSAGts5ZklbTLkMs0kIyXqowW8CQ+lBmI6eHWK6ZTsptN7KbdjOvLMDJKSxMXvTcGMxJZC0DTNQQKmvMJCk4VO2DjySoqxAEznGqn/cDtdPShMDSbdNZOfLsssyQbyi8ROYKfGoAoD3agdBEj2m9NKSbMr3UlzKl+W1HHdBBGl2lDlHY6HN5trem3flr3MpUf2Pl8Pvjl828stWVRcIIvSygLNWjUVtAM4Ls3C7k3mBsCl0rTC9VasNq3RUe8RcMtcnl82glYmWQ7UClWoVqTTMaRZhgRUEEHIjEGOTHxcSlum8aaLx0LpppdxVit40ZlEEpRfYlb5ylKRV3+Qp7xY1is7Qyg0k3pnLlg1mnUoAaqOpNB+6Rlw0etU/nhv23HX8LBrY33jev5xEriFbj3qjwsqkel0RAraAEnQDMx+h8K/c0dl9jwMX433MvxS18q1TGGdQfmoMVvELe1omAkVJooAzOOAG5gjtYCtoN4EEqpocCMKYjTKC1f+HSlmsP/AM2atZSkf/rS2GE1h/ysPCPKMczhrDkg0Vm4bZrOLlo+0NNzZZF25KwAEpjq4ABO16mkKPNk4m4r3jiSTXEknM4wo0kIIKADGOgCLfjPZVpSidKfnWdj3ZgHhJyWYvkb6HQxVLYiRWsRAyG8a9I4rCuMTtZ+sSy7ADrBAA5cGHSHoI79jAOcTCyVGBggCy4Dx9pJK3RMlTCFmSn8DgnXYjMMMRBna6QZSyApCyJis8tATVaOVN6uLNgDe1r0ES8P4HKsq8y1i++aWbU7NO+Ffw5nWgzbarQOIE89hLnA0luMJYGkpgPCuzDI51Bwe0CMmzxGpxiwtfBnlMUmAqwzB+hGhBGIIwIiGXYesKBjA9ISmsXFl7MFhUtnD37L082EEAZ+YRFzwfjqywZc1ObIenMl1p6Mh8jjGh/QmHN2eTV4P4d2M54JVgqLi7nwoMqn9BmYICR3EJaWJL9nLPzrypOZbpRLqlkA0ejqGPWgoK1zCGrVMbrjdmk2lZdnkkqJINy9S9PYhQ7toHN1aDKgpnSuUn8NEtqYw2gBpc0X1puPzEa22sSTU6nWM7ZeEhzUaERprdLVKlsANcd6UoIKUACRT0/e0XvZmW7S7Qst7jFBdY5KSTVvYRVoq0qMQRUe4iz4JZ5Zk2lZjXJZl99hote97/3ji9IL9vV4dd1tub8M/eLx+xpuzAkizqJBLIrOt45uQxvt7msWwio7N2lXs6tLl8qXUiWpzuA0Vj/Vn75nOLUPTMx8BxKfrau711Pfo+FAnaOzs9knqgLMyEADEk4YCIbD2ZkJde61+7TvO7Xby0agYkA4mJzY3JYiaReJwzAHQaGOizTiP5oB9BTTp0+saU11UYeSmuFMvXdEOlNy0U9g4o9mkCzvJmtOlgol1CyTKE3GDjADKtYGt6L9pvWlZtWkS6mSJt0PVrwrL0HUxozIn0wmLXqop+X7/JqyLRQ1mLkaUFDW73ScMcf2dOmnHopqdSiXMtNzflaxDobUcjLLKuypZa/KRJ0zkvMlB1CMuHOQ44mtGzi97NPekDuhQGcC6GCMLx76h8VBxNIKWVaPiTDoccBnh6/SE62jdPkcdxjt+sGPjetoyytZ1/51FTRlchNIre0BliTemKXCsrBB52rRFPQkiLRQaCueFfXWA+KNMEpuUoaZhcByqWAB9q19o4sBxiU9+ceZpX8LKq1TzUCaKFkQsB5Gu409DWA7VLKZ5EVBGTDof0hnFFKiUC/MPLAL/EVZgx+cR2DiBDrJ8RmYIhFbzYCoGlK/vGP0PgYfD0djwMde8YDxVJchktU4ByF+5kn/AHGDEh3H/GtQaeY00rXD8S4pMnTGmTGLO5qxOZJjVf6k4TlFb1wsl7DGl3GoABxrjGLQE5CsdTMkKlYUPNkf4TChDNx2fV7OxIYUYUZCLyONmXIiD7Z2XkzZbTLMCtMZkqpJl/iWuLJ9RrvF1LskraCbMiKwZKqwyIzH9/SJWbcWVnnf/Tp+KJE7PnePS2skqYpdUAYYzEH/AHqPh3GnpA62ZDkg3JOAA1JOgictfMIfM89l9mSzBVqxJoABUmL3hvCpVkxqJk/4qXkk/wBGjv8AiyGlTjGmN2lJa0U4M2TTBsNVT6nXaFLslcAgivaW4QzHW7g3NDTBeJJ7zNUk/OK2XwIgHE/KPQmsL5UAEEyeFkitFEL2uY8rMTKsgmSxKtFSowSYB95Kr/3JuvuKHOtn9nTKe6atUVDDFWByZTqD+8Y9OncLRVxIrtAwlKoocUzIAqUJzZR+a655jEvuwymKs1cBdPyiSdIJNLrfKNp9hUHH2IyIORB1Bh/2eWBeNbuWAxJ0VRqfyzNBB4jy2MbZOznNBvVRBS85GA2AHmY6KM+gqYMtlmLy1kykaXJQ1C+Zjq8w+Zj8hkMI05oaFhQDwqMlrn6sdW16DCJEufCYl1PSQWGzBf8ASLE1qQYNt3Znm0M3B8BzNG2EzroH9joRsrw+COCYTUXKjIilRCVUbsrIYiX2JK6kH+0Wdo7Ohq3heBzByP6xfy3ZaKRhkhP0Qn8jrlnSrmZtoqYGqTOns9WmAAAAAUUFBl/5iQcMSzyJ7zFLS7hvLq93EqBroPeNCmAq+WgGbHYbDc6fKBOITZglzHCX3CG4mhI8KgbV/v1jk46f09XhvG632NcBe8RDwGZOaSGnqEdiSEHkU+BfUCHWyY5e4KXTdBBQsKnGpNcsPY/RvZ6zOkoibMEyaXYzCMlZqEoP6RQQdapSMtHNATvd65x8PXVTTjNxvt/B7lKmlFXLPmoLxJNeU+WNa0OefzjqoopVVI25c0YYV/ZgyZIl+JShcEEVfCoPQ9TEQl0WgEvE1P32RF4ChpsaxusRO9/JEtELS1u4quQoQs2mZB61/vCFHIBCY0/5RrptExlk4kgHuiqzsSAMSThXTPeOctqeLEgVrOOBxvUNcPL84eZc/MmCAzEOV3LHGaM8sPQ/OFMmi8bxUa0vTQDkflEzyDkHoKCtZp6VGBx/wN4kkJUUdyKGopMBzArr7enrA66UpnzCGyKy2yjUDLdJFalya0ANKjeC+JSi0p1V+WSpAf4dz8qw6zylBwctXdg3yhW5FaU4fwlWDUzpdNae0clVaeInT0KixTcNstnmS5VyplKHRSc2uuQW9zU+8WVrskqzj7pfvSPFTGWCKGmzEYHoaawzsxay8kPyuWpP3K08MsUuMRvr7j3tOWpzxj73gan6hd313ep4eOvb+n2ML2g4QJyDDENU9cDUj99d4oZPBwmQj1G08PR1Iy2IzB0IgWyWVGqrqBMTxbEHJ16H6GojetVNymZQef8A2OOR6SeFS/hEKIy18x5URLYqZxwyY7Ka7i7gdP8AzEg41LXIVjfKEnbPKdSHUUK410613FMxEcqx/aPvjRJLE8uWCTW6aFmrpXIaRPM4uQAXwvCoQeJhua+Fepz0EV1ktzFjLAVB/tKuCkaoK+atTj4q+0UqbEtyw2bZccI6lnauFYnlWO6L01wo21hkzjyrhKX3P7rE5SpJ04aRi5oPrEcyRU93KAhxFjmSYa3ESBhCyhIcbIdYJsHCyxqfCMz+kVFntrOwDNQE57RY8a4uAokyTgMzv0gVISct7LLU4VUsBLApW8xwUVwusfkcd4iSyFcZhBfLDwoNVX9TmaewCmm4v3gDzAQVRvCjDFWemZByX57QI9oLi9U594HNWOND64kHIj3ArKKTQ2dkvCpGYiXistJcwgmlcRGWSsXnGLck6XL+NRRoWVDkabUm8dlcTVTgYqWlRFy4eRBLNUBKng3SK0xXeK+1WkL3SCz6D4gASSTpQAknX1iolyjUXSb1cKZ10pSD7XbQpAYB3Wqsw8inxAUzbc7VAhqkUjpVsGbGppTKgA0CjQD/ADiYba57TJcxZRuzLrBCcgSKA+xxgGoHp9OkOaUry5qlrgaWwLZXAQQW9s/aOLj1+3r/ADdG/D/MR3spJlJJKSnMwI7B3ON+ZgZjDpU09tcza2mZdUnKg9RXIfWKjshaJTWekhCklHKISMZgAFZnWpLfL2FylrQ1764VriNK1/I/KPg+JVXr6m03e/PxPdojKgCZbnABBl0xFSHzWgOA0r9PnCbiWoMuhYgEq4oKVHqYsRbZfxr/AO4RFb+JCUUF0tfBpQqMmRQAGIqSZi4DrBTVLVOS/wCdAdtwEcROZMu7UVISZrXp0OMc+3k3QOXU/gfOuQqNobItYmTEcLMUtRjemIFUNVEIAJvFip7o2rqATX4UtCL0zH8Zjap4dDipR9CbvQDbidSaFAKVAKPe9Dh+Uc+3nA1lkVo3cfDE1p7UixkWcIKAk+pqcv8AEOL9YyeLRNqfz6DyvmBWC1XiQbtRsrL61ve0FPkdem8Iv1Hzht8RlVdykGwD2YE0hzPYcxyHKD/ZUgBE+Qr84uxZ4yfZ5klPPXmGbPvK89tAz3rqD+kCnv7C6a3mPu/R3yn37bJ26cjxOI+IPeWRA0+yEkMO6y5H1zBGqnUfrAf25usRtb36x6DRgh83tBLQlZjcthmuLDoQVGR60PSOxxbDKllubMmK7m+yqitdqqgBicmoK00qIUXlJkEWyX8gan5mJpUlFNEozDNjiiHYDJ2+g6wNP4jUFVbu+ZhgX3C7L119IGFsoMD8ocwGpZvZwKmtWOJJNSTuTrELqDgaQGOJYQkt0SMtOffos1u8MFmE4HZZmx2f57wybLKEgggjMHOADxQZUiez8TBARz3R4XzMvodWTpmNNoeotAhHrnCAxgO0zGltRtqgjEMDkynIg7wfwnhE60AsuCrqYTGLlYgAVJwAGZiZpol4IRfGbjJOiHVt2003gWdahLqgYFsQzjTdE/VvYa1E+0jSFEAEKSdABHVlUNQQDSmOKsNVYaj8sxQwEz1hvIDan5wwLRLpBYYU8QJqUJyx1U6NrkaHCGTLUo8yiAJVlCteViDljiCDmCDgQdREVp4BKmKWSqkeJak3eoriU65jI6EkMB1o7RSwaHH0jti43LcgCpZjQKBUknIAamK5Oy4/5DT0jRnskJEt3s14uBcaa3+3Ud9ZYp4qGhbQGmpiVIEdt41Jkkywwv5OwI7u8tSPqw9BhiYJ9vuUyGFR+kUy9lwc3iwncMrm2lPlFKQFJ4yASMgcq5A+wy6fskSuIKwnJOFEEpy9M7lO9SnQmkADgq7xYWGTcDm7zbst6LSpbW51Bypjn614uOn9PX2N8D5iCOz/ABQ/Z+bOVbPKLUkqaC7Lool16k1PuOkSraE71Gs9a0U03JBDUGtaf3rFO022rZzflCdPtD3lQrWTZhQAXycMAMt6nepU1bVzJUmXLQECs+0mSoTHNJS6n97x8jVg05nVKu3vaF59Ob2R7CqcJBdv75VZbyEYFg1NWYFQo7ppQmu9Yis7S6TCzSHY+Fjea53ArEdwFakFqKRnnHJFotLzpkwybkiUO4lxDPtDfECfAMttOtIpU23rIeYZSNOmmkuUBLCWdTrMc4ucsK7daCTSy5lt/wClvfWPrstOgNzt5DZfCkDp95LJlCUcA3eEs3XNChoGvU7vQmsE2mwrP5nJaWrlAub3V7w7wUKprgRnTOuteTpNt+5ko4Hmn2m7K90ly6fUr+sPQ2szpkwrdky1pLlAyr9ob4nfyDpUfnVuup+0q1K0v15Rv5auAsrQAzqSp/ecEiswrRipUIwI28p/896DJvGZSvcKpW7e8OFK0zpAT2O3chieW9onNTHl8uzIa5YVmGhO/wDeSfwy0GZKS+FlSxWbO+7504/ABTuLj+8K26KKoztOJ0fLsudlu+1yMzWhK3G5d5luLVTQ93+n/wCwh9l41LLIAAL5Kii0xGOPSA0kWq9OnNyrx7smReXljLvzGpVj06elB24dahJSWJ6cx2vTpxZayx8MlQPrh9cG8DCai316X2283ZSGdk/CJyCZaZUmWRLlsS8w5vOZ6uOoUUH7xPLmBFSYjzDfQSVlkIAwaZMckM018PEaHfxQxLdeQlRUgd5dQNWA1HpiPTGPovRbToq7p+S8/toebxWqDRNg6RPMtOYaXj/LHpnMPQabn0MU3D3vfeTAQg01c/Cv6nIfIRHau0FWJKEnLDIAYAAaACPWlI5CyEp2xqMd8+sKKT/qhfgMKJzIZ2bbSclAENKk5kQTK4H1gqTYFXSHYAGWoHWJwfSDUsoOSwVZ7Oo0xhWApms41/KOCzjYxftTYRJYbKZrhVA69IJAE4DYudWUUZ5YqcPFLJzKeuq6+sG8X7QKifZ7NW4MHca7qv6n2zy0lruWeTyZY+8mArhniKV/WMmiIoWSG5hlIFvUpzM2Zk+IAkjfCvWKJKpV2SHKjfDFg9oEQvaImSgf7O3wwhZG6RBaOLEYAGIrPPmvrQQAGGSw2iE2p0YMCARl+oO4IwI1jrcOIzYmIhYVJAVWZjgBAAXPtowmSlK1oDkVlNQmi7kjEV8I3NIvOxnHQKyJmKtl6nOM/amky1WUuOJaZMxIL0AFN0UVFRjiSKxDNBBF3BhQgj6EEZjrDYkXXabgrSJhI8DYjp0ipYHrG94VaRbbLy5lOYoofXeMRxEPJcqcxh6wDB7p2MEWaztWoJEDS7e50guTaW2hNSoYJwEzGKAXmJqQPEQanKh23r6wUOHMcWc12BIA6D+5xMMQ0W+4rTFF3Yeb0X6nDeAE4i+RzGfXqP1GkZLAw/8AFfRFZ6uZbJZFGZJ9zE0pwMoqFt5jv8SpD9XStkGZmjHEVIo6j1AjkzhaTBWWw9DGf/joplEZ41qARFKlchSdt9hmS5ipQ9+pBoCqlRUsK6006VoaQPKlYfnXM7k7mLqfxvuiXOrUirXcGQEd0V+LGp2GGpgezykm9wMBMGKnJZg9PKw1EXEEyVjWFToIGbhAriItZ0ibKNGU+ukNRw2cOAkqJ3Dl2wiJZQTFRiMQeo9I0EyyAjOGyOGKn3j4hfCp87begzPsNYEkJshaaZNytGZkVmrmK1oOmFDTSscPGZDYTJXSoAP+YGnl2Ys3eLGp39f8QDaJYqYbBFp9isLY3qdKkfnCihZV3MciSjUpZTS8GDIcmGHswzU9DHeR1ivk21la8hociDirjZhr+cGC7MUtLBBGLy61K9V+JeukKOQh5tIXAYxALTjWIGjspC7BVFWOUJDC7KjTWCLiTG3s1mSxyt3I98vpEPBuFpZJRmPS9SpJ/eAjI9ouPzLQxu+DfIt/ZemuugF6EzI7iPFjMZqGoOBb4vwrsnXzemddNav5imBBGRBGRgO65iaWjDMxMlEzMXwYhX0fJX6PojfiyOtIhaVMUkMcsCDmIm5WGJiOZZg6hHcgDBHr4dkfddm8vpkaiALW5Wh0iWzcTCnSOzeBAYMzYZgxz+AoaBbxJ0hDLFOKhyFUVZsABmT0iK2cUWXVEZSx/mMDh/Qp23OvpmyVw4S1Il1LMKNMGOBzRD8O7ebIYZjyezv4GPsYeggR7SZnicQZY7SJYoxLL9RuVP5jI9DjBCdnGrUS2+UGHg04inLPyhDIuDcdaz2tDWst6DowJwYe+FMxjGv45waXajXvLTzDfr0ii4TwF5RvMlbpvBTia0xZdjl64bCNJY5rXAJhC41NMvaLWhJiVs4lsVLZEj5GkGSUQKXbwj2LH4R+p0HtBFt4CnMJqSGOAGLEnQdf2Ylm9ny9KlVCiiqDgo2G53OphDK57cCSxIr9ABkANAIhmz0P9xmPSLcdmkGbrDH7Myq15ghDKTnrjXMZ9RvTTqP0yj+2pF43Z+XrMA64QLI7NSmLAsARjh4SNGU7dNMtiWBVjiSVyizkzVRBMK95v5akbecjYabkbCJl4LJlsKkMcwuh6sdF/PIRPMVMWZqsf37DQAZQxFG5Zjkccycz1MSyrE2daEYgjAg6ERY31h19YUhAVYOPNS5NANM8MxoR+8IbaLNLY1TDpAM4KaEYEZH9DuDDvtKAA1poRm1eg1HXLekGugE8uRSpJIUZn8gOp0EKZMLGtKAYAaKNv7nUxGbeDSooBkM6bknU/lp1klTQcochBAywHMkXDWlUOf4Dv/SddvnB9oJGlYG/jBQ0oPeCQgDm8OmVwlkj0hRLJ7QTpYuoZYXQMCbo+EGuW22WUKAB4sc5j/KPygiVwi01DKhVhkdv8dIkftPaDldHtEY43aT5/kImyAJmcDmTW7qhH86HL+pDqp20jQcH4HLsiGdaCAf3QAamBbLLaTIa0Wh27gvD9ABrXKKviVrnTqPNNGIqiA92SCMPWYRm2mm8VbUV9A3jFjn2zFnEmXmqHFqaF9jrTT1yDTskg8Vo/KK5bATmx9yYcOGneJbHBZLwKyrnP+oh32Kwr/uE+5itHDokXhghSOA5WsI0Y+xh/wBusYylE+394A+wgaxwyFrCzDgPsPEpNWFwUAql+lRQYpeOlMq+m0B2jjqzT3ZQ5WtMOb0rnc/7vTOOdwkOPHcVSrOaVqAa3QNS2QGsSS1RxfHmJ9jqKaEbRWa0kxeAo9pyMpSD9+kcHaiboiCIhZkh4kLtCzDg4e0c/wDD8o4nG7SzAXsCRgAMcYk5QGkFWKWMWOSwJyEEnE+MEVCDveladesVH8UZaXzeZjQVNKk5AaAQWzVJO8Q2mQMwFMwAlK5JeFLxpqRkPfaomDQdLsCKl6ZOUzmxzoqDREGg3JxPyACTh8yYTdx9D/mLTsxbJbkpMUXhmGzX+42ORgzj3BlpfQUGoGUUBnpnCnXFgcOoP5GGBIk5YjtzrEDBLTYQcjADypqlQniJujbHDHcdIuKCHTO5gP5hGessEfRyD7A7kQ0JlLaO47CoOOJqCT6mElpG4+cC2rhl3XDf4fXp109MoBZWBoYYFvz0OoiFnGhgaVYSTiaRLPsJHhxhSA8zxvEsuUqI01z/ADKJL3wPfP8ATgoruYFsdmqWabVZaYudTXwou7Nl0xOkSTJhtDXqhRSiqMlUZKOn54xWlxanDNEMNoxwH1hgklTdY1GQP5A/ofb1GSYC92sIZcyJkwCtAR1MSSpUiaaO1xofJAC0rWAZvDL7gKQq5uxyVRizH944QkBZHsYzYo4K6GlfyhRn7b2mmXrslnly0F1FBxoNW3YmpPr0hRp7IrhQtQrgI13ZTgN77x8tBHIURTqNhvau3SrnJZbwbC7kGpjSugwjKyWZnuOQHapQjwsBpTykD2whQop8idpCChpTaFcO8KFGZY9ZR3h4l9YUKBjFzAIiVgak4BQWY50A6awoUSrsb0GC0VzBA8q7dTux39h1aDQ3lzOYPhem+x2YYjqMIUKCXIoCEtast4A0qRjmCMwfTcYRw2uFCh1WYIaLXB9tm3EVNTif36/lChQLRg9Sva0lADgS1bgOIwNCzbgE4Lqc8MxWtLbmpxJ1JOZMchQMEMLsGDhqMuR/Q7jpG37P8YW0yypFHWgcZjEYEHY/OFCiqeRNRS8esfJmdDl0iuWaTChQnqMmBCgN5jW7XEClKsd6VFBqTsIhp1PUnEknMk6mFCimCEZUDmWJdK+A0A3Qk0A6qT8vTLkKEhMJaSBpHEsnMIUYE4CFCgGDcSst9UVCRLXLdic3bqdBoKDeBF4OVNQ0KFAxEc3hLGtWzhn8EqwDE3mwDDU6BuuGfz3KhQ0DHrwl/jMFzbPcUyQxJr9625GSD8K/U+ghQoFoAOeFrsDChQokZ//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data:image/jpeg;base64,/9j/4AAQSkZJRgABAQAAAQABAAD/2wCEAAkGBhMSERQUExQVFRUVGBgXFxgYGBgYFRUcFxQVGBUXGBgXHSYeFxwjHRcWHy8gJCcpLCwsFR4xNjAqNSYrLCkBCQoKDgwOGg8PGiokHxwsKSwpLCksKSosKSwpLS0sLCkpKSwpLCwsLCwpLCkpKSksLCwpKi8sLCopLCw1KSosKf/AABEIALcBFAMBIgACEQEDEQH/xAAcAAABBQEBAQAAAAAAAAAAAAAEAAIDBQYBBwj/xABCEAACAAMGAwYDBgUDAwQDAAABAgADEQQSITFBUQUTYQYiMkJxgVKRoRQjYrHB8BUzctHhB0NTFrLxY5LC0iQ0gv/EABsBAAMBAQEBAQAAAAAAAAAAAAABAgMEBQYH/8QAMxEAAgECBAQCCQQDAQAAAAAAAAERAiEDEjFBBFFhcYGhBRMiIzIzkbHwFCTB8VJy4UL/2gAMAwEAAhEDEQA/APWJU4EAg1BxBGRiZZsUAs7WclpQLSzi0oZru0v9U+WxtrLPV1DKQQcQRHRBkWCND6wOjRKGjNoqSVTDqxEsD8Q4kklbzmmgAxZjoqgYknaJKkdxVL0mYMK3GpXKtDdzyxpFX2KS7Y5a4G6KEgggnzmoz71cYdKskyeQ9oF1BisiuHQzSPEfw5DrEE6ztZJjzpSlpDm9OlKMUOs6WBp8Sj1Gohi6mhhRBItKuoZCGVhUEYgg6iJL8IcnWiNpdc4cXjhmQACtZ2XFcRqDANiXlPdX+Uam4TjKOtzdDt5dMMrgNFXxeUg77MRXAKBUsdAozJgERTW580q3dkS6Yaz2zx/9NdvMegxt/tSb/QxQcGtRLzJTpSYhButSpRgCrqQaEE1GFaEUi35g1SGMmM5d4VYHaYvwn6f3hSMzmBCEEzJQdSrCoOBEC2aeZbCVMNQf5bnzfhb8Q+sGAxFaJSupVhUH9gjY9YBhBaK0MZ7XhhKGX/qHKv8ASNNz0zr7S7mclnckyyLxbIuMQqMRuRidaRe5CkMJIRZivgYjoco79qYeJfcRJChCK6dPEpzMTwN/MXUH/kA/MD1izWbUAjEHGoyiJ5QOkBWhzLOAa5qwyX1GZG50hgWdYCtdpJbly/EcWOYQHU7k6D9BERt5Juqys10thjhkCadfnHLLRAQa1OJJzY6k/vCGkInSWEFB9cSTqSdTFXb1Mt+cgrhSao8yjJh+JfqIsjMB1hXMN41QjkiYGAYEEHEEZGJDFXzDIfvV5Uw60+6Y+U0wun6H1i0MIBM0CTXLEquAHibX+kddzp65KdabzGWhxHiOiA//ACOg9zhnKksKKDIRQjM2/s1aVmMbJaBJlub7IRUXyKMV2BABpvWFGorChQBEHgObLMpjMlioJrMQa/jUfFuPN65vE2HiZDAKs9rDAMpqCKgwWk6KK7y2LL4GxdfhOrqPzHvvVlp41VzKkkFgKu+aSwcv6mOgiWgLi28WCG4gvzDko/Nj5V6xHYeF0fmzW5k46+WWPhljyjrmfpAnDHlKDdarE95iasx3J/TSLJZkTA5CawqxEs2O8wREDkqZ1mazMZkkEymJMyUM1JxMyUPqUGeYxwNpZ7QrqGQhlYVBGREPvRVTk+zsZiD7pjWag8hOc1Rt8Q994ALW9ChquCARiDkdDAVs4jRuVKAeaRWnllj4phGQ2GZ03gGS2ziASigFpjeFBmep+FRqThDbJYiG5kwhplKV8qA5qgOQ3OZ+g7YrAJdSSXdvG5zbp+FRooy9cYKgkAHivDObdZWuTZdTLmDSuasPMjar75gQ7hfFOZVXW5OSgmJWtK5Mp8yHQ/qCIMgLiXDC915ZCTkrcbQ1zR90bUaZjEQAHkw0GB+G28TUJIuupuzEOaMMwdxqDqCDBVBCA5WIbRaQgqdcABmx0AGphtstqpdFCzN4VGZ/sNzpCstkxvOQXO2Sj4V/U5n6QACTrPNwm1q6mvLHhKkUKg6tTXfDrB1ltSzFDKag/sg7ERPcittUkymM1BUHGYg1/Go+IajUdYYFhDJjkZKzY5Cnz7xApDpMwMAymoOII1hznDDOABjn/JJpT6QmiHmsMKXiKVYELU1x7pJu4YxCz800GEsZnV+g/DufYQ0IB4LLVbRPoR3jeoBQEVIWmhp3qkamLswDbrFfClCEdPA2g/CR8JGBEOsVu5imouupo66qf1BzB1hgT3FJpT6UrlluMYinWRiy3CqjzVBJP9JBFD61iQPDubBAEE6zVBBNQcCCKgxXT55SkvFaghSM+6MwccusWFtUTEKksoOqm6w9GGUV1pltMXuHwDuFqEuRTxGnhNMd84cMJDrHZxLQKooM+pJxJJ1J1MSmAOF8UE5LwBUglXQ+JGHiU+n1FDBl6LJO0jsN5kKGBnOD9o5Np/lsDvvFrepHg3ZzjE6TOHJBZmwugVvfKNrbe2xkpSayvOPkTFE/qbzH0w9YypxLXBo9CmW9UAJNK5aknoBiY8w4z2gEpAkhmNXd2dqBnJN1hdGQBGuOEcsX+od28Sl5285OIGw2HQRQzbbLnMyTTdDsWRx/tsc6gZq2FfmNjNVc6DSGSePzUYlZjCpqcY9O4P2uLqO8KXccca9Y8inWJpL3JopruCDkykeJTuIalpZK3TQGM1U0DR6bxf8A1IKKVFCa0wMVdi/1RdLpILAnHpHnzTBrDQw0h52EHsD/AOsEmlArE+kVk7/VxwwITD1jzZSIP4Xw17QSFACri7saJLG7H8gMToIWdsIPSOCdvWZDLlhVaYwWUDiJZdgK0+EVJpvh6Xp7V2SxyyomXmrVySC7tqzbn8so8v8A47KswMuyitcHnMKO41VP+NPTE7xRcTsBUhgS0t6lW33B2YVFR6HIgxWawHuXZ3t/ItRYA3SNDhWNELcmHeGPWPmWVVTVGIMWP/Uk4Uq7VXI1MLOM9841xkSlwYVMAcN7UBmozCPEbX2rnPQu1SMoFk9oHJJLGsGfoB9CW60IHWdLdQ/hYVwmr8J/EMSp9sjhNM4yt1bnfZ8FUYEnWvwganSPArBxqZNnylBZu+oAFT5hkBHpdntnJJNazKUahBVASNRm2AywEUnIGmtttEkXmN6Y2ZGQ2VdlH1zMZq18TnTUmBGAceAnJa6n2gC2cWZ6kmBFKPJniYxRLovMMwKmvvTD3ji9Iv8Ab1eHXdbG/D3xF+bBNl47aZjryWPJQG/ONfvCuBEtVO4P7pWaT2ttYEya6zUlrhLWjme59MlHtD+z81GkIZcvlpiEU53QxAY+ufvFkBHxdfFvDrdKURbVp6303flse0sJVKSslds7TJloDLPOmtVZK40BzZ2K0Ten+aHy/wDUCYZplAK1xazXw5crcFsKnP8AdaB2mbNadypbiWFlhySt4sWZlUUJFALpJOeIgadxMiZKluJdGC86hqAZhKpdrmLwOehEdVHF4zXstzDfxO316addeRk8KjdeSCbP21liS73Lsu9Rpl0K1oNTgCpvPXcgHPHOLhO3iLy1Mshpg7iUN4DqoBuj1jOieGlyTypZZpjqoI7qFebQjA0/ljLeGSLSLxmPJlqWdpTOrEt3b94k3QadzeOlcfxCmG996X03XRz5GT4fD5LzNdK7cySXFMZfjocF9WpT66RBO7UyDcnK10k3QSQFmCvh69D/AHjJUk8kK0gpKYGYoD+Mqpej0IIJUVoSRh0g2zJJmzZbhTeEuqV8KAMFIC5KwOGWkaP0pxFCltwulP8AHWe3Un9Nhvb7mvXtLKLFa94YkYXgNyK1jjdo5ZulWUoagmuRphTQ49Yyn8Bl3HUFxzDV2vd9uhYjLpAfFbNKlGSaM10hZUkeG9h36UzGdTFYfprFreWlpv8A16d/6WpFXCUJS/ubK28ZX/8AnI/iPwjpv8oUntBLOFaRk7dMJY1PhqB84gl2tqXamla00rlWkfU4deehVc0eZUobRpZ/E5azDaJLBiO7PQZuq+YD40+oqNou5PEkcAqwIIBB0IIqDHgjWiYlsmBCa8x6U6sSIvpPGZksGUziU5xQnw44lTTIE66E7E0arCD1421PiEKPEJv2xiSXu1yrMUAjQr3qFeowjkHrHyHBFbuKy7IplWc3phFJk7U7qvwr011jNm11NSakwLMmVhimpjJscFlJnQnn4wIuEOForEwKC7sXGUdORaKmX5HHjkk6rXNd1yPQ4wLxSwPIYBqMrCqTFxSYu6n8wcRrFTMYxc8F4wAhkzl5khs1rRkPxyz5WHyORqMIoAJ2F2FLaiwdxfgfJUOjcyQ57kwDXO448jjb3FREnBeGibV5huSJfjfU6hErmx+gxOgKgY7g/CRODTZrcuzyz331Y53JYPic/IZnQGPjnaRpiiVKXk2dD3UGv43ObMdz/gQ9oONGeVRAJciXhLlrko3O5OZJxJMVquCKGH2Aetpwziw4bxtUrLmAvKfxrqDo6HysK5+2IJBqzL2iNJWphIC+4hYjKulSHlvikwZMNQR5WGq/mCCawk3s4K4ZxcSwZc0X5L+NdRs6HysMaH1zBIPeI8KMm6wa/KfGXMGTDUEeVxqvuKggwRuCImkAjOpjti4e02YqSlLO2AUfUmuAAFSScAATEUi87qiKzMxAVRiWJyAEXfELctiltZ5JDT5gpaJqmoUf8Ms7fE3mI2AgSANlW6XZGEmzkPOJCzp4yALANLk1yGYLZnoMI0TWgyzUe/XesebWBqMh/Ev/AHCN1aZwxrFUsTC7S4pfXFT81Ox/Qw6wWhBKtBmLfQKCVHmo2A9zSKmRxC4d1ODKciIvOGhllzXkDmEqLgPxVwDemdenrTi9Iv8Ab1eHTdb7HRwy94vH7F5wZprSlM5Qrmpujygk3V9hSDwIruBSWSUFeZzHvNfYZXixLD2OHtplFjWPz3iPmVRz2Pfo0QNbOGpMIYl1YAgMjFGoc1JGYgC0cHkKCvLPeGYulpaywigqzYrTunCpqScYL43bWk2ebNUAlFqAcsxnSAGts5ZklbTLkMs0kIyXqowW8CQ+lBmI6eHWK6ZTsptN7KbdjOvLMDJKSxMXvTcGMxJZC0DTNQQKmvMJCk4VO2DjySoqxAEznGqn/cDtdPShMDSbdNZOfLsssyQbyi8ROYKfGoAoD3agdBEj2m9NKSbMr3UlzKl+W1HHdBBGl2lDlHY6HN5trem3flr3MpUf2Pl8Pvjl828stWVRcIIvSygLNWjUVtAM4Ls3C7k3mBsCl0rTC9VasNq3RUe8RcMtcnl82glYmWQ7UClWoVqTTMaRZhgRUEEHIjEGOTHxcSlum8aaLx0LpppdxVit40ZlEEpRfYlb5ylKRV3+Qp7xY1is7Qyg0k3pnLlg1mnUoAaqOpNB+6Rlw0etU/nhv23HX8LBrY33jev5xEriFbj3qjwsqkel0RAraAEnQDMx+h8K/c0dl9jwMX433MvxS18q1TGGdQfmoMVvELe1omAkVJooAzOOAG5gjtYCtoN4EEqpocCMKYjTKC1f+HSlmsP/AM2atZSkf/rS2GE1h/ysPCPKMczhrDkg0Vm4bZrOLlo+0NNzZZF25KwAEpjq4ABO16mkKPNk4m4r3jiSTXEknM4wo0kIIKADGOgCLfjPZVpSidKfnWdj3ZgHhJyWYvkb6HQxVLYiRWsRAyG8a9I4rCuMTtZ+sSy7ADrBAA5cGHSHoI79jAOcTCyVGBggCy4Dx9pJK3RMlTCFmSn8DgnXYjMMMRBna6QZSyApCyJis8tATVaOVN6uLNgDe1r0ES8P4HKsq8y1i++aWbU7NO+Ffw5nWgzbarQOIE89hLnA0luMJYGkpgPCuzDI51Bwe0CMmzxGpxiwtfBnlMUmAqwzB+hGhBGIIwIiGXYesKBjA9ISmsXFl7MFhUtnD37L082EEAZ+YRFzwfjqywZc1ObIenMl1p6Mh8jjGh/QmHN2eTV4P4d2M54JVgqLi7nwoMqn9BmYICR3EJaWJL9nLPzrypOZbpRLqlkA0ejqGPWgoK1zCGrVMbrjdmk2lZdnkkqJINy9S9PYhQ7toHN1aDKgpnSuUn8NEtqYw2gBpc0X1puPzEa22sSTU6nWM7ZeEhzUaERprdLVKlsANcd6UoIKUACRT0/e0XvZmW7S7Qst7jFBdY5KSTVvYRVoq0qMQRUe4iz4JZ5Zk2lZjXJZl99hote97/3ji9IL9vV4dd1tub8M/eLx+xpuzAkizqJBLIrOt45uQxvt7msWwio7N2lXs6tLl8qXUiWpzuA0Vj/Vn75nOLUPTMx8BxKfrau711Pfo+FAnaOzs9knqgLMyEADEk4YCIbD2ZkJde61+7TvO7Xby0agYkA4mJzY3JYiaReJwzAHQaGOizTiP5oB9BTTp0+saU11UYeSmuFMvXdEOlNy0U9g4o9mkCzvJmtOlgol1CyTKE3GDjADKtYGt6L9pvWlZtWkS6mSJt0PVrwrL0HUxozIn0wmLXqop+X7/JqyLRQ1mLkaUFDW73ScMcf2dOmnHopqdSiXMtNzflaxDobUcjLLKuypZa/KRJ0zkvMlB1CMuHOQ44mtGzi97NPekDuhQGcC6GCMLx76h8VBxNIKWVaPiTDoccBnh6/SE62jdPkcdxjt+sGPjetoyytZ1/51FTRlchNIre0BliTemKXCsrBB52rRFPQkiLRQaCueFfXWA+KNMEpuUoaZhcByqWAB9q19o4sBxiU9+ceZpX8LKq1TzUCaKFkQsB5Gu409DWA7VLKZ5EVBGTDof0hnFFKiUC/MPLAL/EVZgx+cR2DiBDrJ8RmYIhFbzYCoGlK/vGP0PgYfD0djwMde8YDxVJchktU4ByF+5kn/AHGDEh3H/GtQaeY00rXD8S4pMnTGmTGLO5qxOZJjVf6k4TlFb1wsl7DGl3GoABxrjGLQE5CsdTMkKlYUPNkf4TChDNx2fV7OxIYUYUZCLyONmXIiD7Z2XkzZbTLMCtMZkqpJl/iWuLJ9RrvF1LskraCbMiKwZKqwyIzH9/SJWbcWVnnf/Tp+KJE7PnePS2skqYpdUAYYzEH/AHqPh3GnpA62ZDkg3JOAA1JOgictfMIfM89l9mSzBVqxJoABUmL3hvCpVkxqJk/4qXkk/wBGjv8AiyGlTjGmN2lJa0U4M2TTBsNVT6nXaFLslcAgivaW4QzHW7g3NDTBeJJ7zNUk/OK2XwIgHE/KPQmsL5UAEEyeFkitFEL2uY8rMTKsgmSxKtFSowSYB95Kr/3JuvuKHOtn9nTKe6atUVDDFWByZTqD+8Y9OncLRVxIrtAwlKoocUzIAqUJzZR+a655jEvuwymKs1cBdPyiSdIJNLrfKNp9hUHH2IyIORB1Bh/2eWBeNbuWAxJ0VRqfyzNBB4jy2MbZOznNBvVRBS85GA2AHmY6KM+gqYMtlmLy1kykaXJQ1C+Zjq8w+Zj8hkMI05oaFhQDwqMlrn6sdW16DCJEufCYl1PSQWGzBf8ASLE1qQYNt3Znm0M3B8BzNG2EzroH9joRsrw+COCYTUXKjIilRCVUbsrIYiX2JK6kH+0Wdo7Ohq3heBzByP6xfy3ZaKRhkhP0Qn8jrlnSrmZtoqYGqTOns9WmAAAAAUUFBl/5iQcMSzyJ7zFLS7hvLq93EqBroPeNCmAq+WgGbHYbDc6fKBOITZglzHCX3CG4mhI8KgbV/v1jk46f09XhvG632NcBe8RDwGZOaSGnqEdiSEHkU+BfUCHWyY5e4KXTdBBQsKnGpNcsPY/RvZ6zOkoibMEyaXYzCMlZqEoP6RQQdapSMtHNATvd65x8PXVTTjNxvt/B7lKmlFXLPmoLxJNeU+WNa0OefzjqoopVVI25c0YYV/ZgyZIl+JShcEEVfCoPQ9TEQl0WgEvE1P32RF4ChpsaxusRO9/JEtELS1u4quQoQs2mZB61/vCFHIBCY0/5RrptExlk4kgHuiqzsSAMSThXTPeOctqeLEgVrOOBxvUNcPL84eZc/MmCAzEOV3LHGaM8sPQ/OFMmi8bxUa0vTQDkflEzyDkHoKCtZp6VGBx/wN4kkJUUdyKGopMBzArr7enrA66UpnzCGyKy2yjUDLdJFalya0ANKjeC+JSi0p1V+WSpAf4dz8qw6zylBwctXdg3yhW5FaU4fwlWDUzpdNae0clVaeInT0KixTcNstnmS5VyplKHRSc2uuQW9zU+8WVrskqzj7pfvSPFTGWCKGmzEYHoaawzsxay8kPyuWpP3K08MsUuMRvr7j3tOWpzxj73gan6hd313ep4eOvb+n2ML2g4QJyDDENU9cDUj99d4oZPBwmQj1G08PR1Iy2IzB0IgWyWVGqrqBMTxbEHJ16H6GojetVNymZQef8A2OOR6SeFS/hEKIy18x5URLYqZxwyY7Ka7i7gdP8AzEg41LXIVjfKEnbPKdSHUUK410613FMxEcqx/aPvjRJLE8uWCTW6aFmrpXIaRPM4uQAXwvCoQeJhua+Fepz0EV1ktzFjLAVB/tKuCkaoK+atTj4q+0UqbEtyw2bZccI6lnauFYnlWO6L01wo21hkzjyrhKX3P7rE5SpJ04aRi5oPrEcyRU93KAhxFjmSYa3ESBhCyhIcbIdYJsHCyxqfCMz+kVFntrOwDNQE57RY8a4uAokyTgMzv0gVISct7LLU4VUsBLApW8xwUVwusfkcd4iSyFcZhBfLDwoNVX9TmaewCmm4v3gDzAQVRvCjDFWemZByX57QI9oLi9U594HNWOND64kHIj3ArKKTQ2dkvCpGYiXistJcwgmlcRGWSsXnGLck6XL+NRRoWVDkabUm8dlcTVTgYqWlRFy4eRBLNUBKng3SK0xXeK+1WkL3SCz6D4gASSTpQAknX1iolyjUXSb1cKZ10pSD7XbQpAYB3Wqsw8inxAUzbc7VAhqkUjpVsGbGppTKgA0CjQD/ADiYba57TJcxZRuzLrBCcgSKA+xxgGoHp9OkOaUry5qlrgaWwLZXAQQW9s/aOLj1+3r/ADdG/D/MR3spJlJJKSnMwI7B3ON+ZgZjDpU09tcza2mZdUnKg9RXIfWKjshaJTWekhCklHKISMZgAFZnWpLfL2FylrQ1764VriNK1/I/KPg+JVXr6m03e/PxPdojKgCZbnABBl0xFSHzWgOA0r9PnCbiWoMuhYgEq4oKVHqYsRbZfxr/AO4RFb+JCUUF0tfBpQqMmRQAGIqSZi4DrBTVLVOS/wCdAdtwEcROZMu7UVISZrXp0OMc+3k3QOXU/gfOuQqNobItYmTEcLMUtRjemIFUNVEIAJvFip7o2rqATX4UtCL0zH8Zjap4dDipR9CbvQDbidSaFAKVAKPe9Dh+Uc+3nA1lkVo3cfDE1p7UixkWcIKAk+pqcv8AEOL9YyeLRNqfz6DyvmBWC1XiQbtRsrL61ve0FPkdem8Iv1Hzht8RlVdykGwD2YE0hzPYcxyHKD/ZUgBE+Qr84uxZ4yfZ5klPPXmGbPvK89tAz3rqD+kCnv7C6a3mPu/R3yn37bJ26cjxOI+IPeWRA0+yEkMO6y5H1zBGqnUfrAf25usRtb36x6DRgh83tBLQlZjcthmuLDoQVGR60PSOxxbDKllubMmK7m+yqitdqqgBicmoK00qIUXlJkEWyX8gan5mJpUlFNEozDNjiiHYDJ2+g6wNP4jUFVbu+ZhgX3C7L119IGFsoMD8ocwGpZvZwKmtWOJJNSTuTrELqDgaQGOJYQkt0SMtOffos1u8MFmE4HZZmx2f57wybLKEgggjMHOADxQZUiez8TBARz3R4XzMvodWTpmNNoeotAhHrnCAxgO0zGltRtqgjEMDkynIg7wfwnhE60AsuCrqYTGLlYgAVJwAGZiZpol4IRfGbjJOiHVt2003gWdahLqgYFsQzjTdE/VvYa1E+0jSFEAEKSdABHVlUNQQDSmOKsNVYaj8sxQwEz1hvIDan5wwLRLpBYYU8QJqUJyx1U6NrkaHCGTLUo8yiAJVlCteViDljiCDmCDgQdREVp4BKmKWSqkeJak3eoriU65jI6EkMB1o7RSwaHH0jti43LcgCpZjQKBUknIAamK5Oy4/5DT0jRnskJEt3s14uBcaa3+3Ud9ZYp4qGhbQGmpiVIEdt41Jkkywwv5OwI7u8tSPqw9BhiYJ9vuUyGFR+kUy9lwc3iwncMrm2lPlFKQFJ4yASMgcq5A+wy6fskSuIKwnJOFEEpy9M7lO9SnQmkADgq7xYWGTcDm7zbst6LSpbW51Bypjn614uOn9PX2N8D5iCOz/ABQ/Z+bOVbPKLUkqaC7Lool16k1PuOkSraE71Gs9a0U03JBDUGtaf3rFO022rZzflCdPtD3lQrWTZhQAXycMAMt6nepU1bVzJUmXLQECs+0mSoTHNJS6n97x8jVg05nVKu3vaF59Ob2R7CqcJBdv75VZbyEYFg1NWYFQo7ppQmu9Yis7S6TCzSHY+Fjea53ArEdwFakFqKRnnHJFotLzpkwybkiUO4lxDPtDfECfAMttOtIpU23rIeYZSNOmmkuUBLCWdTrMc4ucsK7daCTSy5lt/wClvfWPrstOgNzt5DZfCkDp95LJlCUcA3eEs3XNChoGvU7vQmsE2mwrP5nJaWrlAub3V7w7wUKprgRnTOuteTpNt+5ko4Hmn2m7K90ly6fUr+sPQ2szpkwrdky1pLlAyr9ob4nfyDpUfnVuup+0q1K0v15Rv5auAsrQAzqSp/ecEiswrRipUIwI28p/896DJvGZSvcKpW7e8OFK0zpAT2O3chieW9onNTHl8uzIa5YVmGhO/wDeSfwy0GZKS+FlSxWbO+7504/ABTuLj+8K26KKoztOJ0fLsudlu+1yMzWhK3G5d5luLVTQ93+n/wCwh9l41LLIAAL5Kii0xGOPSA0kWq9OnNyrx7smReXljLvzGpVj06elB24dahJSWJ6cx2vTpxZayx8MlQPrh9cG8DCai316X2283ZSGdk/CJyCZaZUmWRLlsS8w5vOZ6uOoUUH7xPLmBFSYjzDfQSVlkIAwaZMckM018PEaHfxQxLdeQlRUgd5dQNWA1HpiPTGPovRbToq7p+S8/toebxWqDRNg6RPMtOYaXj/LHpnMPQabn0MU3D3vfeTAQg01c/Cv6nIfIRHau0FWJKEnLDIAYAAaACPWlI5CyEp2xqMd8+sKKT/qhfgMKJzIZ2bbSclAENKk5kQTK4H1gqTYFXSHYAGWoHWJwfSDUsoOSwVZ7Oo0xhWApms41/KOCzjYxftTYRJYbKZrhVA69IJAE4DYudWUUZ5YqcPFLJzKeuq6+sG8X7QKifZ7NW4MHca7qv6n2zy0lruWeTyZY+8mArhniKV/WMmiIoWSG5hlIFvUpzM2Zk+IAkjfCvWKJKpV2SHKjfDFg9oEQvaImSgf7O3wwhZG6RBaOLEYAGIrPPmvrQQAGGSw2iE2p0YMCARl+oO4IwI1jrcOIzYmIhYVJAVWZjgBAAXPtowmSlK1oDkVlNQmi7kjEV8I3NIvOxnHQKyJmKtl6nOM/amky1WUuOJaZMxIL0AFN0UVFRjiSKxDNBBF3BhQgj6EEZjrDYkXXabgrSJhI8DYjp0ipYHrG94VaRbbLy5lOYoofXeMRxEPJcqcxh6wDB7p2MEWaztWoJEDS7e50guTaW2hNSoYJwEzGKAXmJqQPEQanKh23r6wUOHMcWc12BIA6D+5xMMQ0W+4rTFF3Yeb0X6nDeAE4i+RzGfXqP1GkZLAw/8AFfRFZ6uZbJZFGZJ9zE0pwMoqFt5jv8SpD9XStkGZmjHEVIo6j1AjkzhaTBWWw9DGf/joplEZ41qARFKlchSdt9hmS5ipQ9+pBoCqlRUsK6006VoaQPKlYfnXM7k7mLqfxvuiXOrUirXcGQEd0V+LGp2GGpgezykm9wMBMGKnJZg9PKw1EXEEyVjWFToIGbhAriItZ0ibKNGU+ukNRw2cOAkqJ3Dl2wiJZQTFRiMQeo9I0EyyAjOGyOGKn3j4hfCp87begzPsNYEkJshaaZNytGZkVmrmK1oOmFDTSscPGZDYTJXSoAP+YGnl2Ys3eLGp39f8QDaJYqYbBFp9isLY3qdKkfnCihZV3MciSjUpZTS8GDIcmGHswzU9DHeR1ivk21la8hociDirjZhr+cGC7MUtLBBGLy61K9V+JeukKOQh5tIXAYxALTjWIGjspC7BVFWOUJDC7KjTWCLiTG3s1mSxyt3I98vpEPBuFpZJRmPS9SpJ/eAjI9ouPzLQxu+DfIt/ZemuugF6EzI7iPFjMZqGoOBb4vwrsnXzemddNav5imBBGRBGRgO65iaWjDMxMlEzMXwYhX0fJX6PojfiyOtIhaVMUkMcsCDmIm5WGJiOZZg6hHcgDBHr4dkfddm8vpkaiALW5Wh0iWzcTCnSOzeBAYMzYZgxz+AoaBbxJ0hDLFOKhyFUVZsABmT0iK2cUWXVEZSx/mMDh/Qp23OvpmyVw4S1Il1LMKNMGOBzRD8O7ebIYZjyezv4GPsYeggR7SZnicQZY7SJYoxLL9RuVP5jI9DjBCdnGrUS2+UGHg04inLPyhDIuDcdaz2tDWst6DowJwYe+FMxjGv45waXajXvLTzDfr0ii4TwF5RvMlbpvBTia0xZdjl64bCNJY5rXAJhC41NMvaLWhJiVs4lsVLZEj5GkGSUQKXbwj2LH4R+p0HtBFt4CnMJqSGOAGLEnQdf2Ylm9ny9KlVCiiqDgo2G53OphDK57cCSxIr9ABkANAIhmz0P9xmPSLcdmkGbrDH7Myq15ghDKTnrjXMZ9RvTTqP0yj+2pF43Z+XrMA64QLI7NSmLAsARjh4SNGU7dNMtiWBVjiSVyizkzVRBMK95v5akbecjYabkbCJl4LJlsKkMcwuh6sdF/PIRPMVMWZqsf37DQAZQxFG5Zjkccycz1MSyrE2daEYgjAg6ERY31h19YUhAVYOPNS5NANM8MxoR+8IbaLNLY1TDpAM4KaEYEZH9DuDDvtKAA1poRm1eg1HXLekGugE8uRSpJIUZn8gOp0EKZMLGtKAYAaKNv7nUxGbeDSooBkM6bknU/lp1klTQcochBAywHMkXDWlUOf4Dv/SddvnB9oJGlYG/jBQ0oPeCQgDm8OmVwlkj0hRLJ7QTpYuoZYXQMCbo+EGuW22WUKAB4sc5j/KPygiVwi01DKhVhkdv8dIkftPaDldHtEY43aT5/kImyAJmcDmTW7qhH86HL+pDqp20jQcH4HLsiGdaCAf3QAamBbLLaTIa0Wh27gvD9ABrXKKviVrnTqPNNGIqiA92SCMPWYRm2mm8VbUV9A3jFjn2zFnEmXmqHFqaF9jrTT1yDTskg8Vo/KK5bATmx9yYcOGneJbHBZLwKyrnP+oh32Kwr/uE+5itHDokXhghSOA5WsI0Y+xh/wBusYylE+394A+wgaxwyFrCzDgPsPEpNWFwUAql+lRQYpeOlMq+m0B2jjqzT3ZQ5WtMOb0rnc/7vTOOdwkOPHcVSrOaVqAa3QNS2QGsSS1RxfHmJ9jqKaEbRWa0kxeAo9pyMpSD9+kcHaiboiCIhZkh4kLtCzDg4e0c/wDD8o4nG7SzAXsCRgAMcYk5QGkFWKWMWOSwJyEEnE+MEVCDveladesVH8UZaXzeZjQVNKk5AaAQWzVJO8Q2mQMwFMwAlK5JeFLxpqRkPfaomDQdLsCKl6ZOUzmxzoqDREGg3JxPyACTh8yYTdx9D/mLTsxbJbkpMUXhmGzX+42ORgzj3BlpfQUGoGUUBnpnCnXFgcOoP5GGBIk5YjtzrEDBLTYQcjADypqlQniJujbHDHcdIuKCHTO5gP5hGessEfRyD7A7kQ0JlLaO47CoOOJqCT6mElpG4+cC2rhl3XDf4fXp109MoBZWBoYYFvz0OoiFnGhgaVYSTiaRLPsJHhxhSA8zxvEsuUqI01z/ADKJL3wPfP8ATgoruYFsdmqWabVZaYudTXwou7Nl0xOkSTJhtDXqhRSiqMlUZKOn54xWlxanDNEMNoxwH1hgklTdY1GQP5A/ofb1GSYC92sIZcyJkwCtAR1MSSpUiaaO1xofJAC0rWAZvDL7gKQq5uxyVRizH944QkBZHsYzYo4K6GlfyhRn7b2mmXrslnly0F1FBxoNW3YmpPr0hRp7IrhQtQrgI13ZTgN77x8tBHIURTqNhvau3SrnJZbwbC7kGpjSugwjKyWZnuOQHapQjwsBpTykD2whQop8idpCChpTaFcO8KFGZY9ZR3h4l9YUKBjFzAIiVgak4BQWY50A6awoUSrsb0GC0VzBA8q7dTux39h1aDQ3lzOYPhem+x2YYjqMIUKCXIoCEtast4A0qRjmCMwfTcYRw2uFCh1WYIaLXB9tm3EVNTif36/lChQLRg9Sva0lADgS1bgOIwNCzbgE4Lqc8MxWtLbmpxJ1JOZMchQMEMLsGDhqMuR/Q7jpG37P8YW0yypFHWgcZjEYEHY/OFCiqeRNRS8esfJmdDl0iuWaTChQnqMmBCgN5jW7XEClKsd6VFBqTsIhp1PUnEknMk6mFCimCEZUDmWJdK+A0A3Qk0A6qT8vTLkKEhMJaSBpHEsnMIUYE4CFCgGDcSst9UVCRLXLdic3bqdBoKDeBF4OVNQ0KFAxEc3hLGtWzhn8EqwDE3mwDDU6BuuGfz3KhQ0DHrwl/jMFzbPcUyQxJr9625GSD8K/U+ghQoFoAOeFrsDChQokZ//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8" name="Picture 22" descr="http://www.educationnews.org/wp-content/uploads/2011/12/Image-for-huff-story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8543" y="2786330"/>
            <a:ext cx="2533090" cy="14795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994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304800"/>
            <a:ext cx="7086600" cy="990600"/>
          </a:xfrm>
          <a:solidFill>
            <a:srgbClr val="00B050"/>
          </a:solidFill>
        </p:spPr>
        <p:txBody>
          <a:bodyPr>
            <a:noAutofit/>
          </a:bodyPr>
          <a:lstStyle/>
          <a:p>
            <a:r>
              <a:rPr lang="en-US" kern="1200" dirty="0" smtClean="0">
                <a:solidFill>
                  <a:schemeClr val="bg1"/>
                </a:solidFill>
                <a:latin typeface="Calibri" pitchFamily="34" charset="0"/>
                <a:ea typeface="+mn-ea"/>
                <a:cs typeface="+mn-cs"/>
              </a:rPr>
              <a:t>BPA</a:t>
            </a:r>
            <a:endParaRPr lang="en-US" kern="1200" dirty="0">
              <a:solidFill>
                <a:schemeClr val="bg1"/>
              </a:solidFill>
              <a:latin typeface="Calibri" pitchFamily="34" charset="0"/>
              <a:ea typeface="+mn-ea"/>
              <a:cs typeface="+mn-cs"/>
            </a:endParaRPr>
          </a:p>
        </p:txBody>
      </p:sp>
      <p:grpSp>
        <p:nvGrpSpPr>
          <p:cNvPr id="8" name="Group 7"/>
          <p:cNvGrpSpPr/>
          <p:nvPr/>
        </p:nvGrpSpPr>
        <p:grpSpPr>
          <a:xfrm>
            <a:off x="3528470" y="1392220"/>
            <a:ext cx="5135059" cy="2132222"/>
            <a:chOff x="418147" y="1490662"/>
            <a:chExt cx="3068108" cy="141529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455" y="1490662"/>
              <a:ext cx="1447800" cy="129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47" y="1490662"/>
              <a:ext cx="1620308" cy="1415290"/>
            </a:xfrm>
            <a:prstGeom prst="rect">
              <a:avLst/>
            </a:prstGeom>
          </p:spPr>
        </p:pic>
      </p:gr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486"/>
          <a:stretch/>
        </p:blipFill>
        <p:spPr bwMode="auto">
          <a:xfrm>
            <a:off x="3429000" y="3653589"/>
            <a:ext cx="2277604" cy="261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realitypod.com/wp-content/uploads/2010/08/Live-c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3643475"/>
            <a:ext cx="2360337" cy="23794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0"/>
            <a:ext cx="3352800" cy="1815882"/>
          </a:xfrm>
          <a:prstGeom prst="rect">
            <a:avLst/>
          </a:prstGeom>
        </p:spPr>
        <p:txBody>
          <a:bodyPr wrap="square">
            <a:spAutoFit/>
          </a:bodyPr>
          <a:lstStyle/>
          <a:p>
            <a:pPr algn="ctr"/>
            <a:r>
              <a:rPr lang="en-US" sz="2800" dirty="0" smtClean="0"/>
              <a:t>BPA is used in hard plastics, some food cans, and cash register receipts.</a:t>
            </a:r>
            <a:endParaRPr lang="en-US" sz="2800" dirty="0"/>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336075"/>
            <a:ext cx="2206625" cy="321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33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a:solidFill>
            <a:srgbClr val="00B050"/>
          </a:solidFill>
          <a:ln>
            <a:noFill/>
          </a:ln>
          <a:effectLst/>
        </p:spPr>
        <p:txBody>
          <a:bodyPr vert="horz" lIns="90477" tIns="44445" rIns="90477" bIns="44445" rtlCol="0" anchor="ctr">
            <a:normAutofit/>
          </a:bodyPr>
          <a:lstStyle/>
          <a:p>
            <a:r>
              <a:rPr lang="en-US" dirty="0">
                <a:solidFill>
                  <a:schemeClr val="bg1"/>
                </a:solidFill>
                <a:latin typeface="+mn-lt"/>
                <a:ea typeface="+mn-ea"/>
                <a:cs typeface="+mn-cs"/>
              </a:rPr>
              <a:t>Learn More in Your Packet</a:t>
            </a:r>
            <a:endParaRPr lang="es-MX" dirty="0">
              <a:solidFill>
                <a:schemeClr val="bg1"/>
              </a:solidFill>
              <a:latin typeface="+mn-lt"/>
              <a:ea typeface="+mn-ea"/>
              <a:cs typeface="+mn-cs"/>
            </a:endParaRPr>
          </a:p>
        </p:txBody>
      </p:sp>
      <p:sp>
        <p:nvSpPr>
          <p:cNvPr id="3" name="Content Placeholder 2"/>
          <p:cNvSpPr>
            <a:spLocks noGrp="1"/>
          </p:cNvSpPr>
          <p:nvPr>
            <p:ph idx="1"/>
          </p:nvPr>
        </p:nvSpPr>
        <p:spPr>
          <a:xfrm>
            <a:off x="609600" y="1600201"/>
            <a:ext cx="8229600" cy="4343400"/>
          </a:xfrm>
        </p:spPr>
        <p:txBody>
          <a:bodyPr>
            <a:normAutofit lnSpcReduction="10000"/>
          </a:bodyPr>
          <a:lstStyle/>
          <a:p>
            <a:pPr>
              <a:spcBef>
                <a:spcPts val="1200"/>
              </a:spcBef>
            </a:pPr>
            <a:r>
              <a:rPr lang="en-US" dirty="0" smtClean="0"/>
              <a:t>Learn more about each chemical</a:t>
            </a:r>
            <a:r>
              <a:rPr lang="en-US" dirty="0" smtClean="0"/>
              <a:t>:</a:t>
            </a:r>
          </a:p>
          <a:p>
            <a:pPr lvl="2">
              <a:spcBef>
                <a:spcPts val="1200"/>
              </a:spcBef>
              <a:buFont typeface="Wingdings" panose="05000000000000000000" pitchFamily="2" charset="2"/>
              <a:buChar char="ü"/>
            </a:pPr>
            <a:r>
              <a:rPr lang="en-US" dirty="0" smtClean="0"/>
              <a:t> </a:t>
            </a:r>
            <a:r>
              <a:rPr lang="en-US" sz="3200" dirty="0" smtClean="0"/>
              <a:t>What is it?</a:t>
            </a:r>
            <a:endParaRPr lang="en-US" sz="3200" dirty="0" smtClean="0"/>
          </a:p>
          <a:p>
            <a:pPr lvl="2">
              <a:spcBef>
                <a:spcPts val="1200"/>
              </a:spcBef>
              <a:buFont typeface="Wingdings" panose="05000000000000000000" pitchFamily="2" charset="2"/>
              <a:buChar char="ü"/>
            </a:pPr>
            <a:r>
              <a:rPr lang="en-US" sz="3200" dirty="0" smtClean="0"/>
              <a:t>Can it affect health?</a:t>
            </a:r>
            <a:endParaRPr lang="en-US" sz="3200" dirty="0" smtClean="0"/>
          </a:p>
          <a:p>
            <a:pPr lvl="2">
              <a:spcBef>
                <a:spcPts val="1200"/>
              </a:spcBef>
              <a:buFont typeface="Wingdings" panose="05000000000000000000" pitchFamily="2" charset="2"/>
              <a:buChar char="ü"/>
            </a:pPr>
            <a:r>
              <a:rPr lang="en-US" sz="3200" dirty="0" smtClean="0"/>
              <a:t>How can you prevent exposure?</a:t>
            </a:r>
            <a:endParaRPr lang="en-US" sz="3200" dirty="0" smtClean="0"/>
          </a:p>
          <a:p>
            <a:pPr>
              <a:spcBef>
                <a:spcPts val="1200"/>
              </a:spcBef>
            </a:pPr>
            <a:r>
              <a:rPr lang="en-US" dirty="0" smtClean="0"/>
              <a:t>Compare your levels with</a:t>
            </a:r>
            <a:r>
              <a:rPr lang="en-US" dirty="0" smtClean="0"/>
              <a:t>:</a:t>
            </a:r>
          </a:p>
          <a:p>
            <a:pPr lvl="2">
              <a:spcBef>
                <a:spcPts val="1200"/>
              </a:spcBef>
              <a:buFont typeface="Wingdings" panose="05000000000000000000" pitchFamily="2" charset="2"/>
              <a:buChar char="ü"/>
            </a:pPr>
            <a:r>
              <a:rPr lang="en-US" sz="3200" dirty="0" smtClean="0"/>
              <a:t>Other families of CHAMACOS</a:t>
            </a:r>
          </a:p>
          <a:p>
            <a:pPr lvl="2">
              <a:spcBef>
                <a:spcPts val="1200"/>
              </a:spcBef>
              <a:buFont typeface="Wingdings" panose="05000000000000000000" pitchFamily="2" charset="2"/>
              <a:buChar char="ü"/>
            </a:pPr>
            <a:r>
              <a:rPr lang="en-US" sz="3200" dirty="0" smtClean="0"/>
              <a:t>Other Americans</a:t>
            </a:r>
            <a:r>
              <a:rPr lang="en-US" sz="3200" dirty="0" smtClean="0"/>
              <a:t> </a:t>
            </a:r>
          </a:p>
          <a:p>
            <a:pPr marL="0" indent="0">
              <a:spcBef>
                <a:spcPts val="1800"/>
              </a:spcBef>
              <a:buNone/>
            </a:pPr>
            <a:endParaRPr lang="en-US" dirty="0"/>
          </a:p>
        </p:txBody>
      </p:sp>
    </p:spTree>
    <p:extLst>
      <p:ext uri="{BB962C8B-B14F-4D97-AF65-F5344CB8AC3E}">
        <p14:creationId xmlns:p14="http://schemas.microsoft.com/office/powerpoint/2010/main" val="221527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1112838"/>
          </a:xfrm>
          <a:solidFill>
            <a:srgbClr val="00B050"/>
          </a:solidFill>
        </p:spPr>
        <p:txBody>
          <a:bodyPr>
            <a:normAutofit fontScale="90000"/>
          </a:bodyPr>
          <a:lstStyle/>
          <a:p>
            <a:r>
              <a:rPr lang="en-US" dirty="0">
                <a:solidFill>
                  <a:schemeClr val="bg1"/>
                </a:solidFill>
              </a:rPr>
              <a:t>What do these results mean for our health?</a:t>
            </a:r>
            <a:endParaRPr lang="es-MX" dirty="0">
              <a:solidFill>
                <a:schemeClr val="bg1"/>
              </a:solidFill>
            </a:endParaRPr>
          </a:p>
        </p:txBody>
      </p:sp>
      <p:sp>
        <p:nvSpPr>
          <p:cNvPr id="4" name="Content Placeholder 3"/>
          <p:cNvSpPr txBox="1">
            <a:spLocks noGrp="1"/>
          </p:cNvSpPr>
          <p:nvPr>
            <p:ph idx="1"/>
          </p:nvPr>
        </p:nvSpPr>
        <p:spPr>
          <a:xfrm>
            <a:off x="457200" y="1600200"/>
            <a:ext cx="8229600" cy="4918269"/>
          </a:xfrm>
          <a:prstGeom prst="rect">
            <a:avLst/>
          </a:prstGeom>
          <a:noFill/>
        </p:spPr>
        <p:txBody>
          <a:bodyPr wrap="square" rtlCol="0">
            <a:spAutoFit/>
          </a:bodyPr>
          <a:lstStyle/>
          <a:p>
            <a:r>
              <a:rPr lang="en-US" sz="2800" dirty="0" smtClean="0"/>
              <a:t>The results have no medical meaning.  </a:t>
            </a:r>
          </a:p>
          <a:p>
            <a:pPr algn="ctr"/>
            <a:r>
              <a:rPr lang="en-US" sz="2800" dirty="0" smtClean="0"/>
              <a:t>No “safe or unsafe” levels are known</a:t>
            </a:r>
          </a:p>
          <a:p>
            <a:pPr algn="ctr"/>
            <a:endParaRPr lang="en-US" sz="2800" dirty="0" smtClean="0"/>
          </a:p>
          <a:p>
            <a:r>
              <a:rPr lang="en-US" sz="2800" dirty="0" smtClean="0"/>
              <a:t>Most people have measurable levels in their bodies, </a:t>
            </a:r>
            <a:r>
              <a:rPr lang="en-US" sz="2800" i="1" dirty="0" smtClean="0"/>
              <a:t>but</a:t>
            </a:r>
            <a:r>
              <a:rPr lang="en-US" sz="2800" dirty="0" smtClean="0"/>
              <a:t> simply because we can measure them, this not mean that the chemicals affect your health.</a:t>
            </a:r>
          </a:p>
          <a:p>
            <a:pPr marL="0" indent="0">
              <a:buNone/>
            </a:pPr>
            <a:endParaRPr lang="es-MX" sz="2800" dirty="0"/>
          </a:p>
          <a:p>
            <a:r>
              <a:rPr lang="en-US" sz="2800" dirty="0" smtClean="0"/>
              <a:t>CHAMACOS is one of the first studies in the world to investigate whether these risks affect human health.</a:t>
            </a:r>
          </a:p>
          <a:p>
            <a:pPr algn="ctr"/>
            <a:endParaRPr lang="es-MX" sz="2800" i="1" dirty="0">
              <a:solidFill>
                <a:srgbClr val="FF0000"/>
              </a:solidFill>
            </a:endParaRPr>
          </a:p>
        </p:txBody>
      </p:sp>
    </p:spTree>
    <p:extLst>
      <p:ext uri="{BB962C8B-B14F-4D97-AF65-F5344CB8AC3E}">
        <p14:creationId xmlns:p14="http://schemas.microsoft.com/office/powerpoint/2010/main" val="9571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dissolv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2204</TotalTime>
  <Words>3623</Words>
  <Application>Microsoft Office PowerPoint</Application>
  <PresentationFormat>On-screen Show (4:3)</PresentationFormat>
  <Paragraphs>195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Learning Your Chemical Results</vt:lpstr>
      <vt:lpstr>The Long Wait</vt:lpstr>
      <vt:lpstr>What will you learn?</vt:lpstr>
      <vt:lpstr>PowerPoint Presentation</vt:lpstr>
      <vt:lpstr>PowerPoint Presentation</vt:lpstr>
      <vt:lpstr>PCBs</vt:lpstr>
      <vt:lpstr>BPA</vt:lpstr>
      <vt:lpstr>Learn More in Your Packet</vt:lpstr>
      <vt:lpstr>What do these results mean for our health?</vt:lpstr>
      <vt:lpstr>Example 1:  Maria’s PBDE Results</vt:lpstr>
      <vt:lpstr>Example 2:  Arturo’s PBDE Results</vt:lpstr>
      <vt:lpstr>PowerPoint Presentation</vt:lpstr>
      <vt:lpstr>Consider: Do you want to know?</vt:lpstr>
      <vt:lpstr>When can you learn?</vt:lpstr>
      <vt:lpstr>If it's not tonight ...</vt:lpstr>
      <vt:lpstr>Who can learn results?</vt:lpstr>
      <vt:lpstr>Another Opportunity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Madrigal</dc:creator>
  <cp:lastModifiedBy>Jose Camacho</cp:lastModifiedBy>
  <cp:revision>85</cp:revision>
  <cp:lastPrinted>2013-11-23T00:59:56Z</cp:lastPrinted>
  <dcterms:created xsi:type="dcterms:W3CDTF">2012-11-06T20:43:38Z</dcterms:created>
  <dcterms:modified xsi:type="dcterms:W3CDTF">2017-06-27T18:17:07Z</dcterms:modified>
</cp:coreProperties>
</file>