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8" r:id="rId3"/>
    <p:sldMasterId id="2147483750" r:id="rId4"/>
    <p:sldMasterId id="2147483777" r:id="rId5"/>
  </p:sldMasterIdLst>
  <p:notesMasterIdLst>
    <p:notesMasterId r:id="rId20"/>
  </p:notesMasterIdLst>
  <p:handoutMasterIdLst>
    <p:handoutMasterId r:id="rId21"/>
  </p:handoutMasterIdLst>
  <p:sldIdLst>
    <p:sldId id="256" r:id="rId6"/>
    <p:sldId id="602" r:id="rId7"/>
    <p:sldId id="606" r:id="rId8"/>
    <p:sldId id="552" r:id="rId9"/>
    <p:sldId id="610" r:id="rId10"/>
    <p:sldId id="611" r:id="rId11"/>
    <p:sldId id="562" r:id="rId12"/>
    <p:sldId id="596" r:id="rId13"/>
    <p:sldId id="607" r:id="rId14"/>
    <p:sldId id="605" r:id="rId15"/>
    <p:sldId id="598" r:id="rId16"/>
    <p:sldId id="609" r:id="rId17"/>
    <p:sldId id="600" r:id="rId18"/>
    <p:sldId id="60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D7D"/>
    <a:srgbClr val="FF3737"/>
    <a:srgbClr val="9E0000"/>
    <a:srgbClr val="E60000"/>
    <a:srgbClr val="8A0000"/>
    <a:srgbClr val="FF5B5B"/>
    <a:srgbClr val="FF9797"/>
    <a:srgbClr val="FFC1C1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099" autoAdjust="0"/>
    <p:restoredTop sz="90675" autoAdjust="0"/>
  </p:normalViewPr>
  <p:slideViewPr>
    <p:cSldViewPr>
      <p:cViewPr varScale="1">
        <p:scale>
          <a:sx n="40" d="100"/>
          <a:sy n="40" d="100"/>
        </p:scale>
        <p:origin x="-114" y="-516"/>
      </p:cViewPr>
      <p:guideLst>
        <p:guide orient="horz" pos="2160"/>
        <p:guide orient="horz"/>
        <p:guide pos="288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2F9A5B5-6819-416E-9958-151D999B81B9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47516DF-AE4C-4C6A-AE5D-DFB0F730D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F7DFE7A-86A3-4E76-89B2-E75511EDBAB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559AFD7-423B-41CF-A63C-7E697D65B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1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You</a:t>
            </a:r>
            <a:r>
              <a:rPr lang="en-US" baseline="0" dirty="0" smtClean="0"/>
              <a:t> are welcome to leave after the raffle.  We will stay after the raffle to answer any more questions that you might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9AFD7-423B-41CF-A63C-7E697D65BB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DBA739-2728-FA43-8922-C32E319D173C}" type="slidenum">
              <a:rPr 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5</a:t>
            </a:fld>
            <a:endParaRPr 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78" y="4436621"/>
            <a:ext cx="6712226" cy="432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4">
              <a:spcBef>
                <a:spcPct val="0"/>
              </a:spcBef>
            </a:pPr>
            <a:endParaRPr lang="en-US" sz="15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DBA739-2728-FA43-8922-C32E319D173C}" type="slidenum">
              <a:rPr 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78" y="4436621"/>
            <a:ext cx="6712226" cy="432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4">
              <a:spcBef>
                <a:spcPct val="0"/>
              </a:spcBef>
            </a:pPr>
            <a:endParaRPr lang="en-US" sz="15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with highest OP pesticide exposure had two times</a:t>
            </a:r>
            <a:r>
              <a:rPr lang="en-US" baseline="0" dirty="0" smtClean="0"/>
              <a:t> the risk of respiratory symptoms.</a:t>
            </a:r>
          </a:p>
          <a:p>
            <a:r>
              <a:rPr lang="en-US" baseline="0" dirty="0" smtClean="0"/>
              <a:t>Children whose mothers had the highest OP pesticide exposure had 50% higher risk of respiratory symptoms.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9AFD7-423B-41CF-A63C-7E697D65BB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with 2 times higher manganese in teeth had motor scores 2.5 points</a:t>
            </a:r>
            <a:r>
              <a:rPr lang="en-US" baseline="0" dirty="0" smtClean="0"/>
              <a:t> lower than children with lower levels of manganese in teeth.</a:t>
            </a:r>
          </a:p>
          <a:p>
            <a:r>
              <a:rPr lang="en-US" baseline="0" dirty="0" smtClean="0"/>
              <a:t>The average scores were about 100 for motor and mental.</a:t>
            </a:r>
          </a:p>
          <a:p>
            <a:r>
              <a:rPr lang="en-US" baseline="0" dirty="0" smtClean="0"/>
              <a:t>No relationship with brain development at 12 and 24 months.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9AFD7-423B-41CF-A63C-7E697D65BB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2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4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8913813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29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  <a:prstGeom prst="rect">
            <a:avLst/>
          </a:prstGeo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554038"/>
            <a:ext cx="849471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5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5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5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5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402-0B0B-4393-8795-0976373BCA7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A245-908A-488D-B14D-A81FD8994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8E7A8E-2051-4D8A-8FF4-0CCAA3EAC9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8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05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5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0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3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1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6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69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1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8D065EA8-DBED-41B5-B72D-A9190E3988F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1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Calibri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/>
              </a:defRPr>
            </a:lvl1pPr>
          </a:lstStyle>
          <a:p>
            <a:pPr>
              <a:defRPr/>
            </a:pPr>
            <a:fld id="{223B4B46-2416-E741-938F-6E9287EBEF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63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C629-BB93-493A-B4BA-219A1831C8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338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70736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08C7-7A3C-FB45-A902-482D447AD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48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B7F15-A66A-CF49-B68B-52713F6147CF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B3DB5-1B93-8B4C-ACCD-A5B301BBE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554038"/>
            <a:ext cx="849471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CA129-FA5F-1E46-B048-3618D56490DB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1ABC7-91BA-9E42-8E1F-CC346B234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C166C0E-0335-1D44-A4FB-6905D4E96CF6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3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70736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B8379-9AF3-8841-A8E7-21D991483F47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F7A52-5F32-9341-9F29-C06811CAD6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6AFD4-6954-CB41-8D77-AEAF7EE8F8E9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8F005-E8BB-F246-8781-AC9D90C6B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326FC-27A8-0543-82E4-F5D44FB589E4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83E60-6904-5540-8DF5-820E4E265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5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20DE8-9F9E-F24F-AC3C-82D6D510537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9469-786B-044A-980D-81C8F63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6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0694C-B255-B643-9861-69950B69E281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C67A6-3A39-EE4C-A0AC-B143416A5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7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A0724-19D1-6346-A23E-6B08B04D6544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2B941-A771-254D-A807-59B397AE5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9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A94A2-8681-5545-8579-4829BA23AB14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0B1D-4C93-D147-9B3B-A59023C9E1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05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AD8136B-7DB0-DC4F-8F64-6BC42809A9A4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40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9769196-52A1-F74F-B03B-56D2C7D18D9C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1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B8083D-8D8A-844A-9D25-676E1A422BE5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92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8913813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D3AA9-F734-0342-A044-5D8CA1BF374B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22706-517A-3C42-8705-9DE9A2077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2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  <a:prstGeom prst="rect">
            <a:avLst/>
          </a:prstGeo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B1B46-1D28-3144-89F8-A0BC4FB47CAB}" type="datetimeFigureOut">
              <a:rPr lang="en-US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37340-D90F-734D-AFE5-8577A7D02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4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025D8-0FC1-574B-9676-C6271B54E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2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414111-664F-3E40-8601-E2E4FD0293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7116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898989"/>
                </a:solidFill>
              </a:defRPr>
            </a:lvl1pPr>
          </a:lstStyle>
          <a:p>
            <a:fld id="{3E9535F0-3674-9747-9BB3-8E868FD65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64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4356-E2FA-7D4C-A97C-8E97E83689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96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32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81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1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8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6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96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7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6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9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Calibri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alibri"/>
              </a:defRPr>
            </a:lvl1pPr>
          </a:lstStyle>
          <a:p>
            <a:pPr>
              <a:defRPr/>
            </a:pPr>
            <a:fld id="{223B4B46-2416-E741-938F-6E9287EBEF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0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08C7-7A3C-FB45-A902-482D447AD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6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96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632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781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81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8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457200" y="6477000"/>
            <a:ext cx="69342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1863"/>
            <a:ext cx="1066800" cy="693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8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665" y="558872"/>
            <a:ext cx="8468124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721" y="1665027"/>
            <a:ext cx="8404180" cy="460083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4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8560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961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074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09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5EA8-DBED-41B5-B72D-A9190E3988F3}" type="slidenum">
              <a:rPr lang="es-CO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s-C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1532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3B4B46-2416-E741-938F-6E9287EBEFD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22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665288"/>
            <a:ext cx="84042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latin typeface="Calibri"/>
              </a:defRPr>
            </a:lvl1pPr>
          </a:lstStyle>
          <a:p>
            <a:fld id="{C5A50C17-5E76-4F83-939D-15854F9A5D94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latin typeface="Calibri"/>
              </a:defRPr>
            </a:lvl1pPr>
          </a:lstStyle>
          <a:p>
            <a:fld id="{C0F10BCC-0CE0-4F0E-BDD4-4E5F7DB42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294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294" y="6675438"/>
            <a:ext cx="7999413" cy="1825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32" name="Content Placeholder 4"/>
          <p:cNvPicPr>
            <a:picLocks noChangeAspect="1"/>
          </p:cNvPicPr>
          <p:nvPr/>
        </p:nvPicPr>
        <p:blipFill>
          <a:blip r:embed="rId27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5857875"/>
            <a:ext cx="1066800" cy="693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69875" y="1465263"/>
            <a:ext cx="8450263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Title Placeholder 2"/>
          <p:cNvSpPr>
            <a:spLocks noGrp="1"/>
          </p:cNvSpPr>
          <p:nvPr>
            <p:ph type="title"/>
          </p:nvPr>
        </p:nvSpPr>
        <p:spPr bwMode="auto">
          <a:xfrm>
            <a:off x="320675" y="554038"/>
            <a:ext cx="83931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35" y="5914739"/>
            <a:ext cx="1066800" cy="693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9" r:id="rId16"/>
    <p:sldLayoutId id="2147483670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722" r:id="rId24"/>
    <p:sldLayoutId id="2147483776" r:id="rId2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008000"/>
        </a:buClr>
        <a:buFont typeface="Arial" charset="0"/>
        <a:buChar char="•"/>
        <a:defRPr sz="2000"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2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665288"/>
            <a:ext cx="84042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  <a:latin typeface="Calibri"/>
              </a:defRPr>
            </a:lvl1pPr>
          </a:lstStyle>
          <a:p>
            <a:pPr defTabSz="457200"/>
            <a:fld id="{0C0AE528-B085-E742-AF8D-AD9BF090C6EE}" type="datetimeFigureOut">
              <a:rPr lang="en-US" smtClean="0">
                <a:ea typeface="MS PGothic" charset="0"/>
              </a:rPr>
              <a:pPr defTabSz="457200"/>
              <a:t>12/6/2013</a:t>
            </a:fld>
            <a:endParaRPr lang="en-US" dirty="0">
              <a:ea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95959"/>
                </a:solidFill>
                <a:latin typeface="Calibri"/>
              </a:defRPr>
            </a:lvl1pPr>
          </a:lstStyle>
          <a:p>
            <a:pPr defTabSz="457200"/>
            <a:fld id="{2D38357C-1A80-8349-B85B-67C3151AE0D2}" type="slidenum">
              <a:rPr lang="en-US" smtClean="0">
                <a:ea typeface="MS PGothic" charset="0"/>
              </a:rPr>
              <a:pPr defTabSz="457200"/>
              <a:t>‹#›</a:t>
            </a:fld>
            <a:endParaRPr lang="en-US" dirty="0">
              <a:ea typeface="MS P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32" name="Content Placeholder 4"/>
          <p:cNvPicPr>
            <a:picLocks noChangeAspect="1"/>
          </p:cNvPicPr>
          <p:nvPr/>
        </p:nvPicPr>
        <p:blipFill>
          <a:blip r:embed="rId21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5857875"/>
            <a:ext cx="1066800" cy="693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69875" y="1465263"/>
            <a:ext cx="8450263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Title Placeholder 2"/>
          <p:cNvSpPr>
            <a:spLocks noGrp="1"/>
          </p:cNvSpPr>
          <p:nvPr>
            <p:ph type="title"/>
          </p:nvPr>
        </p:nvSpPr>
        <p:spPr bwMode="auto">
          <a:xfrm>
            <a:off x="320675" y="554038"/>
            <a:ext cx="83931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35" y="5914739"/>
            <a:ext cx="1066800" cy="693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entury Gothic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008000"/>
        </a:buClr>
        <a:buFont typeface="Arial" charset="0"/>
        <a:buChar char="•"/>
        <a:defRPr sz="2000"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008000"/>
        </a:buClr>
        <a:buFont typeface="Arial" charset="0"/>
        <a:buChar char="•"/>
        <a:defRPr kern="1200">
          <a:solidFill>
            <a:srgbClr val="333333"/>
          </a:solidFill>
          <a:latin typeface="Calibri"/>
          <a:ea typeface="MS PGothic" pitchFamily="34" charset="-128"/>
          <a:cs typeface="MS PGothic" charset="0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12/6/2013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F57A-5C55-4106-A017-6268F6CA58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8456-F8F3-4DA4-A550-D23C736ED1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3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1219200"/>
          </a:xfrm>
        </p:spPr>
        <p:txBody>
          <a:bodyPr/>
          <a:lstStyle/>
          <a:p>
            <a:pPr algn="ctr"/>
            <a:r>
              <a:rPr lang="es-MX" sz="4000" dirty="0" smtClean="0"/>
              <a:t>¡Bienvenidos al Foro Comunitario de CHAMACOS!</a:t>
            </a:r>
            <a:endParaRPr lang="es-MX" dirty="0"/>
          </a:p>
        </p:txBody>
      </p:sp>
      <p:pic>
        <p:nvPicPr>
          <p:cNvPr id="4" name="Content Placeholder 3" descr="chamaco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43200" y="1828800"/>
            <a:ext cx="3657600" cy="389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6441" y="5892225"/>
            <a:ext cx="2918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Diciembre, 2013</a:t>
            </a: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219" y="457200"/>
            <a:ext cx="810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alibri"/>
              </a:rPr>
              <a:t>Pesticidas hechos con manganeso </a:t>
            </a:r>
            <a:endParaRPr lang="es-MX" sz="3600" dirty="0">
              <a:latin typeface="Calibri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7" y="1597570"/>
            <a:ext cx="2616963" cy="34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7452" y="1524000"/>
            <a:ext cx="48703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alibri" panose="020F0502020204030204" pitchFamily="34" charset="0"/>
                <a:cs typeface="Arial" pitchFamily="34" charset="0"/>
              </a:rPr>
              <a:t>Extensamente </a:t>
            </a:r>
            <a:r>
              <a:rPr lang="es-ES" sz="2400" dirty="0">
                <a:latin typeface="Calibri" panose="020F0502020204030204" pitchFamily="34" charset="0"/>
                <a:cs typeface="Arial" pitchFamily="34" charset="0"/>
              </a:rPr>
              <a:t>utilizado en el Valle de </a:t>
            </a:r>
            <a:r>
              <a:rPr lang="es-ES" sz="2400" dirty="0" smtClean="0">
                <a:latin typeface="Calibri" panose="020F0502020204030204" pitchFamily="34" charset="0"/>
                <a:cs typeface="Arial" pitchFamily="34" charset="0"/>
              </a:rPr>
              <a:t>Salinas</a:t>
            </a:r>
            <a:endParaRPr lang="en-US" sz="2400" dirty="0">
              <a:latin typeface="Calibri" panose="020F0502020204030204" pitchFamily="34" charset="0"/>
              <a:cs typeface="Arial" pitchFamily="34" charset="0"/>
            </a:endParaRPr>
          </a:p>
          <a:p>
            <a:pPr marL="231775" indent="-2317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Arial" pitchFamily="34" charset="0"/>
              </a:rPr>
              <a:t>El manganeso es un nutriente esencial, pero en exceso es </a:t>
            </a:r>
            <a:r>
              <a:rPr lang="es-ES" sz="2400" dirty="0" smtClean="0">
                <a:latin typeface="Calibri" panose="020F0502020204030204" pitchFamily="34" charset="0"/>
                <a:cs typeface="Arial" pitchFamily="34" charset="0"/>
              </a:rPr>
              <a:t>tóxico</a:t>
            </a:r>
            <a:endParaRPr lang="en-US" sz="24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400" i="1" dirty="0">
                <a:latin typeface="Calibri" panose="020F0502020204030204" pitchFamily="34" charset="0"/>
                <a:cs typeface="Arial" pitchFamily="34" charset="0"/>
              </a:rPr>
              <a:t>Queríamos saber si el uso de </a:t>
            </a:r>
            <a:r>
              <a:rPr lang="es-ES" sz="2400" i="1" dirty="0" smtClean="0">
                <a:latin typeface="Calibri" panose="020F0502020204030204" pitchFamily="34" charset="0"/>
                <a:cs typeface="Arial" pitchFamily="34" charset="0"/>
              </a:rPr>
              <a:t>pesticidas </a:t>
            </a:r>
            <a:r>
              <a:rPr lang="es-ES" sz="2400" i="1" dirty="0">
                <a:latin typeface="Calibri" panose="020F0502020204030204" pitchFamily="34" charset="0"/>
                <a:cs typeface="Arial" pitchFamily="34" charset="0"/>
              </a:rPr>
              <a:t>con </a:t>
            </a:r>
            <a:r>
              <a:rPr lang="es-ES" sz="2400" i="1" dirty="0" smtClean="0">
                <a:latin typeface="Calibri" panose="020F0502020204030204" pitchFamily="34" charset="0"/>
                <a:cs typeface="Arial" pitchFamily="34" charset="0"/>
              </a:rPr>
              <a:t>manganeso:</a:t>
            </a:r>
            <a:r>
              <a:rPr lang="en-US" sz="2400" i="1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US" sz="2400" i="1" dirty="0">
              <a:latin typeface="Calibri" panose="020F0502020204030204" pitchFamily="34" charset="0"/>
              <a:cs typeface="Arial" pitchFamily="34" charset="0"/>
            </a:endParaRPr>
          </a:p>
          <a:p>
            <a:pPr marL="688975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  <a:cs typeface="Arial" pitchFamily="34" charset="0"/>
              </a:rPr>
              <a:t>Aumento los </a:t>
            </a:r>
            <a:r>
              <a:rPr lang="es-ES" sz="2000" dirty="0">
                <a:latin typeface="Calibri" panose="020F0502020204030204" pitchFamily="34" charset="0"/>
                <a:cs typeface="Arial" pitchFamily="34" charset="0"/>
              </a:rPr>
              <a:t>niveles de manganeso en los </a:t>
            </a:r>
            <a:r>
              <a:rPr lang="es-ES" sz="2000" dirty="0" smtClean="0">
                <a:latin typeface="Calibri" panose="020F0502020204030204" pitchFamily="34" charset="0"/>
                <a:cs typeface="Arial" pitchFamily="34" charset="0"/>
              </a:rPr>
              <a:t>hogares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marL="688975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Arial" pitchFamily="34" charset="0"/>
              </a:rPr>
              <a:t>Aumento </a:t>
            </a:r>
            <a:r>
              <a:rPr lang="es-ES" sz="2000" dirty="0" smtClean="0">
                <a:latin typeface="Calibri" panose="020F0502020204030204" pitchFamily="34" charset="0"/>
                <a:cs typeface="Arial" pitchFamily="34" charset="0"/>
              </a:rPr>
              <a:t>los </a:t>
            </a:r>
            <a:r>
              <a:rPr lang="es-ES" sz="2000" dirty="0">
                <a:latin typeface="Calibri" panose="020F0502020204030204" pitchFamily="34" charset="0"/>
                <a:cs typeface="Arial" pitchFamily="34" charset="0"/>
              </a:rPr>
              <a:t>niveles de manganeso en los dientes de los </a:t>
            </a:r>
            <a:r>
              <a:rPr lang="es-ES" sz="2000" dirty="0" smtClean="0">
                <a:latin typeface="Calibri" panose="020F0502020204030204" pitchFamily="34" charset="0"/>
                <a:cs typeface="Arial" pitchFamily="34" charset="0"/>
              </a:rPr>
              <a:t>niños</a:t>
            </a: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marL="688975" lvl="1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Arial" pitchFamily="34" charset="0"/>
              </a:rPr>
              <a:t>Estaba relacionado con </a:t>
            </a:r>
            <a:r>
              <a:rPr lang="es-ES" sz="2000" dirty="0" smtClean="0">
                <a:latin typeface="Calibri" panose="020F0502020204030204" pitchFamily="34" charset="0"/>
                <a:cs typeface="Arial" pitchFamily="34" charset="0"/>
              </a:rPr>
              <a:t>el</a:t>
            </a:r>
            <a:r>
              <a:rPr lang="es-ES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cs typeface="Arial" pitchFamily="34" charset="0"/>
              </a:rPr>
              <a:t>desarrollo </a:t>
            </a:r>
            <a:r>
              <a:rPr lang="es-ES" sz="2000" dirty="0" smtClean="0">
                <a:latin typeface="Calibri" panose="020F0502020204030204" pitchFamily="34" charset="0"/>
                <a:cs typeface="Arial" pitchFamily="34" charset="0"/>
              </a:rPr>
              <a:t>del cerebro de los niños</a:t>
            </a: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endParaRPr lang="en-US" sz="24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47" y="3429000"/>
            <a:ext cx="153690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8872"/>
            <a:ext cx="8686800" cy="914400"/>
          </a:xfrm>
        </p:spPr>
        <p:txBody>
          <a:bodyPr/>
          <a:lstStyle/>
          <a:p>
            <a:r>
              <a:rPr lang="es-ES" dirty="0"/>
              <a:t>El manganeso en el polvo </a:t>
            </a:r>
            <a:r>
              <a:rPr lang="es-ES" dirty="0" smtClean="0"/>
              <a:t>de la casa </a:t>
            </a:r>
            <a:r>
              <a:rPr lang="es-ES" dirty="0"/>
              <a:t>y los </a:t>
            </a:r>
            <a:r>
              <a:rPr lang="es-ES" dirty="0" smtClean="0"/>
              <a:t>dientes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150360" cy="4448175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306" y="1676400"/>
            <a:ext cx="4217894" cy="4600575"/>
          </a:xfrm>
        </p:spPr>
        <p:txBody>
          <a:bodyPr>
            <a:normAutofit fontScale="92500"/>
          </a:bodyPr>
          <a:lstStyle/>
          <a:p>
            <a:r>
              <a:rPr lang="es-MX" sz="2400" dirty="0" smtClean="0">
                <a:latin typeface="Calibri" panose="020F0502020204030204" pitchFamily="34" charset="0"/>
              </a:rPr>
              <a:t>Medimos el manganeso en el polvo de las casas y los </a:t>
            </a:r>
            <a:r>
              <a:rPr lang="es-MX" sz="2400" u="sng" dirty="0" smtClean="0">
                <a:latin typeface="Calibri" panose="020F0502020204030204" pitchFamily="34" charset="0"/>
              </a:rPr>
              <a:t>dientes</a:t>
            </a:r>
            <a:r>
              <a:rPr lang="es-MX" sz="2400" dirty="0" smtClean="0">
                <a:latin typeface="Calibri" panose="020F0502020204030204" pitchFamily="34" charset="0"/>
              </a:rPr>
              <a:t> de los niños de CHAMACOS</a:t>
            </a:r>
            <a:endParaRPr lang="es-MX" sz="2400" u="sng" dirty="0" smtClean="0">
              <a:latin typeface="Calibri" panose="020F0502020204030204" pitchFamily="34" charset="0"/>
            </a:endParaRPr>
          </a:p>
          <a:p>
            <a:r>
              <a:rPr lang="es-MX" sz="2400" dirty="0" smtClean="0"/>
              <a:t>Encontramos </a:t>
            </a:r>
            <a:r>
              <a:rPr lang="es-MX" sz="2400" dirty="0" smtClean="0"/>
              <a:t>niveles más altos de manganeso si:</a:t>
            </a:r>
          </a:p>
          <a:p>
            <a:pPr lvl="1"/>
            <a:r>
              <a:rPr lang="es-MX" sz="2000" dirty="0" smtClean="0"/>
              <a:t>El pesticida de manganeso se había utilizado en los campos cerca de la casa</a:t>
            </a:r>
          </a:p>
          <a:p>
            <a:pPr lvl="1"/>
            <a:r>
              <a:rPr lang="es-MX" sz="2000" dirty="0" smtClean="0"/>
              <a:t>La ropa o zapatos de los trabajadores agrícolas se guardaron dentro de la casa</a:t>
            </a:r>
          </a:p>
          <a:p>
            <a:pPr lvl="1"/>
            <a:r>
              <a:rPr lang="es-MX" sz="2000" dirty="0" smtClean="0"/>
              <a:t>La casa no tenia un tapete en la entrada</a:t>
            </a:r>
            <a:endParaRPr lang="es-MX" sz="2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8" b="21422"/>
          <a:stretch>
            <a:fillRect/>
          </a:stretch>
        </p:blipFill>
        <p:spPr bwMode="auto">
          <a:xfrm>
            <a:off x="609600" y="1856624"/>
            <a:ext cx="3733800" cy="14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09379" y="3429000"/>
            <a:ext cx="3733488" cy="3054522"/>
            <a:chOff x="-221" y="547"/>
            <a:chExt cx="3163" cy="279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890"/>
              <a:ext cx="1972" cy="2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-221" y="547"/>
              <a:ext cx="3163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n-US" b="1" dirty="0"/>
                <a:t>Igual que los anillos en un </a:t>
              </a:r>
              <a:r>
                <a:rPr lang="es-ES" altLang="en-US" b="1" dirty="0" smtClean="0"/>
                <a:t>árbol</a:t>
              </a:r>
              <a:endParaRPr lang="en-US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8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18124"/>
            <a:ext cx="7848600" cy="4439876"/>
          </a:xfrm>
        </p:spPr>
        <p:txBody>
          <a:bodyPr>
            <a:normAutofit/>
          </a:bodyPr>
          <a:lstStyle/>
          <a:p>
            <a:r>
              <a:rPr lang="es-MX" sz="2000" dirty="0" smtClean="0"/>
              <a:t>Los niños con los niveles más altos de manganeso en sus dientes tenían una pequeña disminución en el desarrollo motriz a los 6 meses</a:t>
            </a:r>
          </a:p>
          <a:p>
            <a:r>
              <a:rPr lang="es-MX" sz="2000" dirty="0" smtClean="0"/>
              <a:t>Estos efectos desaparecieron cuando los niños crecieron</a:t>
            </a:r>
          </a:p>
          <a:p>
            <a:r>
              <a:rPr lang="es-MX" sz="2000" dirty="0" smtClean="0"/>
              <a:t>Hasta el momento, no vemos efectos duraderos  de la exposición de manganeso en los niveles que encontramos entre los niños de CHAMACOS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9032482" cy="91440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El manganeso en los dientes y el </a:t>
            </a:r>
            <a:r>
              <a:rPr lang="es-ES" sz="3200" dirty="0" smtClean="0">
                <a:solidFill>
                  <a:schemeClr val="tx1"/>
                </a:solidFill>
              </a:rPr>
              <a:t>desarrollo </a:t>
            </a:r>
            <a:r>
              <a:rPr lang="es-ES" sz="3200" dirty="0">
                <a:solidFill>
                  <a:schemeClr val="tx1"/>
                </a:solidFill>
              </a:rPr>
              <a:t>del </a:t>
            </a:r>
            <a:r>
              <a:rPr lang="es-ES" sz="3200" dirty="0" smtClean="0">
                <a:solidFill>
                  <a:schemeClr val="tx1"/>
                </a:solidFill>
              </a:rPr>
              <a:t>cerebro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Nuestras direcciones en el Futuro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 smtClean="0"/>
              <a:t>Nos gustaría ver a su hijo </a:t>
            </a:r>
            <a:r>
              <a:rPr lang="es-MX" sz="3200" dirty="0" smtClean="0"/>
              <a:t>nuevamente</a:t>
            </a:r>
            <a:r>
              <a:rPr lang="es-MX" sz="3200" dirty="0" smtClean="0"/>
              <a:t> </a:t>
            </a:r>
            <a:r>
              <a:rPr lang="es-MX" sz="3200" dirty="0" smtClean="0"/>
              <a:t>a </a:t>
            </a:r>
          </a:p>
          <a:p>
            <a:pPr lvl="4"/>
            <a:r>
              <a:rPr lang="es-MX" sz="3000" dirty="0" smtClean="0"/>
              <a:t>Los 14 años de edad </a:t>
            </a:r>
          </a:p>
          <a:p>
            <a:pPr lvl="4"/>
            <a:r>
              <a:rPr lang="es-MX" sz="3000" dirty="0" smtClean="0"/>
              <a:t>Los 16 años de edad</a:t>
            </a:r>
          </a:p>
          <a:p>
            <a:r>
              <a:rPr lang="es-MX" sz="3200" dirty="0" smtClean="0"/>
              <a:t>Vamos a estudiar cómo los adolescentes responden al estrés y </a:t>
            </a:r>
            <a:r>
              <a:rPr lang="es-MX" sz="3200" dirty="0" smtClean="0"/>
              <a:t>les </a:t>
            </a:r>
            <a:r>
              <a:rPr lang="es-MX" sz="3200" dirty="0" smtClean="0"/>
              <a:t>preguntaremos acerca de los comportamientos de riesgo </a:t>
            </a:r>
          </a:p>
          <a:p>
            <a:r>
              <a:rPr lang="es-MX" sz="3200" dirty="0" smtClean="0"/>
              <a:t>También estamos viendo si la exposición a algunos productos químicos hacen que los niños aumentan de peso</a:t>
            </a:r>
          </a:p>
        </p:txBody>
      </p:sp>
    </p:spTree>
    <p:extLst>
      <p:ext uri="{BB962C8B-B14F-4D97-AF65-F5344CB8AC3E}">
        <p14:creationId xmlns:p14="http://schemas.microsoft.com/office/powerpoint/2010/main" val="303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1219200"/>
          </a:xfrm>
        </p:spPr>
        <p:txBody>
          <a:bodyPr/>
          <a:lstStyle/>
          <a:p>
            <a:pPr algn="ctr"/>
            <a:r>
              <a:rPr lang="es-ES" sz="4000" dirty="0" smtClean="0"/>
              <a:t>¡¡¡Esperamos </a:t>
            </a:r>
            <a:r>
              <a:rPr lang="es-ES" sz="4000" dirty="0"/>
              <a:t>poder ver crecer a sus </a:t>
            </a:r>
            <a:r>
              <a:rPr lang="es-ES" sz="4000" dirty="0" smtClean="0"/>
              <a:t>hijos!</a:t>
            </a:r>
            <a:r>
              <a:rPr lang="en-US" sz="4000" dirty="0" smtClean="0"/>
              <a:t>!! </a:t>
            </a:r>
            <a:endParaRPr lang="en-US" dirty="0"/>
          </a:p>
        </p:txBody>
      </p:sp>
      <p:pic>
        <p:nvPicPr>
          <p:cNvPr id="4" name="Content Placeholder 3" descr="chamacos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43200" y="1828800"/>
            <a:ext cx="3657600" cy="389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5780782"/>
            <a:ext cx="5549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i="1" dirty="0"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s-E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Nos </a:t>
            </a:r>
            <a:r>
              <a:rPr lang="es-ES" sz="3200" i="1" dirty="0">
                <a:latin typeface="Calibri" panose="020F0502020204030204" pitchFamily="34" charset="0"/>
                <a:cs typeface="Calibri" panose="020F0502020204030204" pitchFamily="34" charset="0"/>
              </a:rPr>
              <a:t>vemos en la próxima visita</a:t>
            </a:r>
          </a:p>
          <a:p>
            <a:r>
              <a:rPr lang="es-ES" sz="3200" i="1" dirty="0">
                <a:latin typeface="Calibri" panose="020F0502020204030204" pitchFamily="34" charset="0"/>
                <a:cs typeface="Calibri" panose="020F0502020204030204" pitchFamily="34" charset="0"/>
              </a:rPr>
              <a:t>cuando su hijo </a:t>
            </a:r>
            <a:r>
              <a:rPr lang="es-E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cumpla </a:t>
            </a:r>
            <a:r>
              <a:rPr lang="es-ES" sz="3200" i="1" dirty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es-E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años!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94714" cy="914400"/>
          </a:xfrm>
        </p:spPr>
        <p:txBody>
          <a:bodyPr/>
          <a:lstStyle/>
          <a:p>
            <a:r>
              <a:rPr lang="es-MX" dirty="0" smtClean="0"/>
              <a:t>Programa de Hoy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676775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s-MX" sz="2800" b="1" dirty="0" smtClean="0"/>
              <a:t>4:30-4:45 pm – Presentación de la nueva ciencia de CHAMACOS</a:t>
            </a:r>
            <a:endParaRPr lang="es-MX" sz="2800" dirty="0" smtClean="0"/>
          </a:p>
          <a:p>
            <a:pPr lvl="1">
              <a:spcBef>
                <a:spcPts val="1200"/>
              </a:spcBef>
            </a:pPr>
            <a:r>
              <a:rPr lang="es-MX" sz="2600" dirty="0" smtClean="0"/>
              <a:t>¿Comer alimentos orgánicos </a:t>
            </a:r>
            <a:r>
              <a:rPr lang="es-MX" sz="2600" dirty="0" smtClean="0"/>
              <a:t> </a:t>
            </a:r>
            <a:r>
              <a:rPr lang="es-MX" sz="2600" dirty="0" smtClean="0"/>
              <a:t>reduce su exposición a los pesticidas?</a:t>
            </a:r>
          </a:p>
          <a:p>
            <a:pPr lvl="1">
              <a:spcBef>
                <a:spcPts val="1200"/>
              </a:spcBef>
            </a:pPr>
            <a:r>
              <a:rPr lang="es-MX" sz="2600" dirty="0" smtClean="0"/>
              <a:t>¿Los pesticidas causan asma?</a:t>
            </a:r>
          </a:p>
          <a:p>
            <a:pPr lvl="1">
              <a:spcBef>
                <a:spcPts val="1200"/>
              </a:spcBef>
            </a:pPr>
            <a:r>
              <a:rPr lang="es-MX" sz="2600" dirty="0" smtClean="0"/>
              <a:t>El manganeso de los pesticidas esta entrando en nuestros hogares </a:t>
            </a:r>
            <a:r>
              <a:rPr lang="es-MX" sz="2600" dirty="0" smtClean="0"/>
              <a:t>? </a:t>
            </a:r>
            <a:endParaRPr lang="es-MX" sz="26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s-MX" sz="2800" b="1" dirty="0" smtClean="0"/>
              <a:t>4:45-5:15 pm – Su reporte de químicos: ¿Qué significa?</a:t>
            </a:r>
            <a:endParaRPr lang="es-MX" sz="2800" b="1" u="sng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s-MX" sz="2800" b="1" dirty="0" smtClean="0"/>
              <a:t>5:15-6:00 pm – Recibir su reporte químico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s-MX" sz="2800" b="1" dirty="0" smtClean="0"/>
              <a:t>6:00 pm – ¡RIFA!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b="1" dirty="0" smtClean="0"/>
          </a:p>
          <a:p>
            <a:pPr>
              <a:spcBef>
                <a:spcPts val="18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70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girl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759712"/>
            <a:ext cx="3688891" cy="46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1752600"/>
            <a:ext cx="441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>
                <a:latin typeface="Calibri" panose="020F0502020204030204" pitchFamily="34" charset="0"/>
              </a:rPr>
              <a:t>Queríamos saber: </a:t>
            </a:r>
          </a:p>
          <a:p>
            <a:endParaRPr lang="es-MX" sz="2800" dirty="0" smtClean="0">
              <a:latin typeface="Calibri" panose="020F0502020204030204" pitchFamily="34" charset="0"/>
            </a:endParaRPr>
          </a:p>
          <a:p>
            <a:r>
              <a:rPr lang="es-MX" sz="2800" dirty="0" smtClean="0">
                <a:latin typeface="Calibri" panose="020F0502020204030204" pitchFamily="34" charset="0"/>
              </a:rPr>
              <a:t>¿Cómo están los niños expuestos a los pesticidas?</a:t>
            </a:r>
          </a:p>
          <a:p>
            <a:endParaRPr lang="es-MX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¿A través de los alimentos?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¿Hay una diferencia entre las zonas agrícolas y las urbanas?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669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alibri"/>
              </a:rPr>
              <a:t>Estudio de la Dieta Orgánica</a:t>
            </a:r>
            <a:endParaRPr lang="es-MX" sz="3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5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69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alibri"/>
              </a:rPr>
              <a:t>Estudio de la Dieta Orgánica</a:t>
            </a:r>
            <a:endParaRPr lang="es-MX" sz="3600" dirty="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6106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800" dirty="0" smtClean="0">
                <a:latin typeface="Calibri" panose="020F0502020204030204" pitchFamily="34" charset="0"/>
              </a:rPr>
              <a:t>Inscribimos a 40 familias con niños pequeños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20 familias en Oakland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20 familias en Salinas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Las familias fueron similares</a:t>
            </a:r>
          </a:p>
          <a:p>
            <a:pPr>
              <a:spcAft>
                <a:spcPts val="600"/>
              </a:spcAft>
            </a:pPr>
            <a:endParaRPr lang="es-MX" sz="2800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MX" sz="2800" dirty="0" smtClean="0">
                <a:latin typeface="Calibri" panose="020F0502020204030204" pitchFamily="34" charset="0"/>
              </a:rPr>
              <a:t>Las familias recibieron </a:t>
            </a:r>
            <a:r>
              <a:rPr lang="es-MX" sz="2800" u="sng" dirty="0" smtClean="0">
                <a:latin typeface="Calibri" panose="020F0502020204030204" pitchFamily="34" charset="0"/>
              </a:rPr>
              <a:t>todos los alimentos orgánicos </a:t>
            </a:r>
            <a:r>
              <a:rPr lang="es-MX" sz="2800" dirty="0" smtClean="0">
                <a:latin typeface="Calibri" panose="020F0502020204030204" pitchFamily="34" charset="0"/>
              </a:rPr>
              <a:t>durante una semana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Hemos recogido la orina de los niños todos los días y se midieron los metabolitos de los pesticidas organofosforados (OP)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609600"/>
            <a:ext cx="8686800" cy="782578"/>
          </a:xfrm>
        </p:spPr>
        <p:txBody>
          <a:bodyPr/>
          <a:lstStyle/>
          <a:p>
            <a:r>
              <a:rPr lang="es-MX" dirty="0">
                <a:solidFill>
                  <a:srgbClr val="2F2B20"/>
                </a:solidFill>
                <a:latin typeface="Calibri" charset="0"/>
              </a:rPr>
              <a:t>Dieta orgánica vs. </a:t>
            </a:r>
            <a:r>
              <a:rPr lang="es-MX" dirty="0" smtClean="0">
                <a:solidFill>
                  <a:srgbClr val="2F2B20"/>
                </a:solidFill>
                <a:latin typeface="Calibri" charset="0"/>
              </a:rPr>
              <a:t>Convencional</a:t>
            </a:r>
            <a:r>
              <a:rPr lang="en-US" b="0" dirty="0" smtClean="0">
                <a:solidFill>
                  <a:srgbClr val="2F2B20"/>
                </a:solidFill>
                <a:latin typeface="Calibri" charset="0"/>
              </a:rPr>
              <a:t> </a:t>
            </a:r>
            <a:endParaRPr lang="en-US" sz="3200" b="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10984" name="Rectangle 6"/>
          <p:cNvSpPr>
            <a:spLocks noChangeArrowheads="1"/>
          </p:cNvSpPr>
          <p:nvPr/>
        </p:nvSpPr>
        <p:spPr bwMode="auto">
          <a:xfrm>
            <a:off x="1196517" y="2248396"/>
            <a:ext cx="6404263" cy="4006291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0985" name="AutoShape 7"/>
          <p:cNvSpPr>
            <a:spLocks noChangeAspect="1" noChangeArrowheads="1" noTextEdit="1"/>
          </p:cNvSpPr>
          <p:nvPr/>
        </p:nvSpPr>
        <p:spPr bwMode="auto">
          <a:xfrm>
            <a:off x="1144215" y="2225754"/>
            <a:ext cx="6519878" cy="378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86" name="Rectangle 8"/>
          <p:cNvSpPr>
            <a:spLocks noChangeArrowheads="1"/>
          </p:cNvSpPr>
          <p:nvPr/>
        </p:nvSpPr>
        <p:spPr bwMode="auto">
          <a:xfrm>
            <a:off x="1892962" y="2476069"/>
            <a:ext cx="5612848" cy="3095599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0987" name="Line 9"/>
          <p:cNvSpPr>
            <a:spLocks noChangeShapeType="1"/>
          </p:cNvSpPr>
          <p:nvPr/>
        </p:nvSpPr>
        <p:spPr bwMode="auto">
          <a:xfrm>
            <a:off x="1892962" y="5224498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88" name="Line 10"/>
          <p:cNvSpPr>
            <a:spLocks noChangeShapeType="1"/>
          </p:cNvSpPr>
          <p:nvPr/>
        </p:nvSpPr>
        <p:spPr bwMode="auto">
          <a:xfrm>
            <a:off x="1892962" y="4887391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89" name="Line 11"/>
          <p:cNvSpPr>
            <a:spLocks noChangeShapeType="1"/>
          </p:cNvSpPr>
          <p:nvPr/>
        </p:nvSpPr>
        <p:spPr bwMode="auto">
          <a:xfrm>
            <a:off x="1892962" y="4540221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90" name="Line 12"/>
          <p:cNvSpPr>
            <a:spLocks noChangeShapeType="1"/>
          </p:cNvSpPr>
          <p:nvPr/>
        </p:nvSpPr>
        <p:spPr bwMode="auto">
          <a:xfrm>
            <a:off x="1892962" y="4193051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91" name="Line 13"/>
          <p:cNvSpPr>
            <a:spLocks noChangeShapeType="1"/>
          </p:cNvSpPr>
          <p:nvPr/>
        </p:nvSpPr>
        <p:spPr bwMode="auto">
          <a:xfrm>
            <a:off x="1892962" y="3855944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92" name="Line 14"/>
          <p:cNvSpPr>
            <a:spLocks noChangeShapeType="1"/>
          </p:cNvSpPr>
          <p:nvPr/>
        </p:nvSpPr>
        <p:spPr bwMode="auto">
          <a:xfrm>
            <a:off x="1892962" y="3508774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93" name="Line 15"/>
          <p:cNvSpPr>
            <a:spLocks noChangeShapeType="1"/>
          </p:cNvSpPr>
          <p:nvPr/>
        </p:nvSpPr>
        <p:spPr bwMode="auto">
          <a:xfrm>
            <a:off x="1892962" y="3161604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94" name="Line 16"/>
          <p:cNvSpPr>
            <a:spLocks noChangeShapeType="1"/>
          </p:cNvSpPr>
          <p:nvPr/>
        </p:nvSpPr>
        <p:spPr bwMode="auto">
          <a:xfrm>
            <a:off x="1892962" y="2823239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95" name="Line 17"/>
          <p:cNvSpPr>
            <a:spLocks noChangeShapeType="1"/>
          </p:cNvSpPr>
          <p:nvPr/>
        </p:nvSpPr>
        <p:spPr bwMode="auto">
          <a:xfrm>
            <a:off x="1892962" y="2476069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0996" name="Rectangle 18"/>
          <p:cNvSpPr>
            <a:spLocks noChangeArrowheads="1"/>
          </p:cNvSpPr>
          <p:nvPr/>
        </p:nvSpPr>
        <p:spPr bwMode="auto">
          <a:xfrm>
            <a:off x="2073267" y="2649654"/>
            <a:ext cx="748747" cy="2922014"/>
          </a:xfrm>
          <a:prstGeom prst="rect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0997" name="Rectangle 19"/>
          <p:cNvSpPr>
            <a:spLocks noChangeArrowheads="1"/>
          </p:cNvSpPr>
          <p:nvPr/>
        </p:nvSpPr>
        <p:spPr bwMode="auto">
          <a:xfrm>
            <a:off x="5449509" y="3769151"/>
            <a:ext cx="759758" cy="1802517"/>
          </a:xfrm>
          <a:prstGeom prst="rect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0998" name="Rectangle 20"/>
          <p:cNvSpPr>
            <a:spLocks noChangeArrowheads="1"/>
          </p:cNvSpPr>
          <p:nvPr/>
        </p:nvSpPr>
        <p:spPr bwMode="auto">
          <a:xfrm>
            <a:off x="3189505" y="3950283"/>
            <a:ext cx="759758" cy="1620127"/>
          </a:xfrm>
          <a:prstGeom prst="rect">
            <a:avLst/>
          </a:prstGeom>
          <a:solidFill>
            <a:srgbClr val="66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0999" name="Rectangle 21"/>
          <p:cNvSpPr>
            <a:spLocks noChangeArrowheads="1"/>
          </p:cNvSpPr>
          <p:nvPr/>
        </p:nvSpPr>
        <p:spPr bwMode="auto">
          <a:xfrm>
            <a:off x="6567124" y="4250912"/>
            <a:ext cx="748747" cy="1320755"/>
          </a:xfrm>
          <a:prstGeom prst="rect">
            <a:avLst/>
          </a:prstGeom>
          <a:solidFill>
            <a:srgbClr val="66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00" name="Line 22"/>
          <p:cNvSpPr>
            <a:spLocks noChangeShapeType="1"/>
          </p:cNvSpPr>
          <p:nvPr/>
        </p:nvSpPr>
        <p:spPr bwMode="auto">
          <a:xfrm>
            <a:off x="1892962" y="2476069"/>
            <a:ext cx="1376" cy="309559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1" name="Line 23"/>
          <p:cNvSpPr>
            <a:spLocks noChangeShapeType="1"/>
          </p:cNvSpPr>
          <p:nvPr/>
        </p:nvSpPr>
        <p:spPr bwMode="auto">
          <a:xfrm>
            <a:off x="1851671" y="5571668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2" name="Line 24"/>
          <p:cNvSpPr>
            <a:spLocks noChangeShapeType="1"/>
          </p:cNvSpPr>
          <p:nvPr/>
        </p:nvSpPr>
        <p:spPr bwMode="auto">
          <a:xfrm>
            <a:off x="1851671" y="5224498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3" name="Line 25"/>
          <p:cNvSpPr>
            <a:spLocks noChangeShapeType="1"/>
          </p:cNvSpPr>
          <p:nvPr/>
        </p:nvSpPr>
        <p:spPr bwMode="auto">
          <a:xfrm>
            <a:off x="1851671" y="4887391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4" name="Line 26"/>
          <p:cNvSpPr>
            <a:spLocks noChangeShapeType="1"/>
          </p:cNvSpPr>
          <p:nvPr/>
        </p:nvSpPr>
        <p:spPr bwMode="auto">
          <a:xfrm>
            <a:off x="1851671" y="4540221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5" name="Line 27"/>
          <p:cNvSpPr>
            <a:spLocks noChangeShapeType="1"/>
          </p:cNvSpPr>
          <p:nvPr/>
        </p:nvSpPr>
        <p:spPr bwMode="auto">
          <a:xfrm>
            <a:off x="1851671" y="4193051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6" name="Line 28"/>
          <p:cNvSpPr>
            <a:spLocks noChangeShapeType="1"/>
          </p:cNvSpPr>
          <p:nvPr/>
        </p:nvSpPr>
        <p:spPr bwMode="auto">
          <a:xfrm>
            <a:off x="1851671" y="3855944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7" name="Line 29"/>
          <p:cNvSpPr>
            <a:spLocks noChangeShapeType="1"/>
          </p:cNvSpPr>
          <p:nvPr/>
        </p:nvSpPr>
        <p:spPr bwMode="auto">
          <a:xfrm>
            <a:off x="1851671" y="3508774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8" name="Line 30"/>
          <p:cNvSpPr>
            <a:spLocks noChangeShapeType="1"/>
          </p:cNvSpPr>
          <p:nvPr/>
        </p:nvSpPr>
        <p:spPr bwMode="auto">
          <a:xfrm>
            <a:off x="1851671" y="3161604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09" name="Line 31"/>
          <p:cNvSpPr>
            <a:spLocks noChangeShapeType="1"/>
          </p:cNvSpPr>
          <p:nvPr/>
        </p:nvSpPr>
        <p:spPr bwMode="auto">
          <a:xfrm>
            <a:off x="1851671" y="2823239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0" name="Line 32"/>
          <p:cNvSpPr>
            <a:spLocks noChangeShapeType="1"/>
          </p:cNvSpPr>
          <p:nvPr/>
        </p:nvSpPr>
        <p:spPr bwMode="auto">
          <a:xfrm>
            <a:off x="1851671" y="2476069"/>
            <a:ext cx="41291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1" name="Line 33"/>
          <p:cNvSpPr>
            <a:spLocks noChangeShapeType="1"/>
          </p:cNvSpPr>
          <p:nvPr/>
        </p:nvSpPr>
        <p:spPr bwMode="auto">
          <a:xfrm>
            <a:off x="1892962" y="5571668"/>
            <a:ext cx="5612848" cy="125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2" name="Line 34"/>
          <p:cNvSpPr>
            <a:spLocks noChangeShapeType="1"/>
          </p:cNvSpPr>
          <p:nvPr/>
        </p:nvSpPr>
        <p:spPr bwMode="auto">
          <a:xfrm flipV="1">
            <a:off x="1892962" y="5571668"/>
            <a:ext cx="1376" cy="389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3" name="Line 35"/>
          <p:cNvSpPr>
            <a:spLocks noChangeShapeType="1"/>
          </p:cNvSpPr>
          <p:nvPr/>
        </p:nvSpPr>
        <p:spPr bwMode="auto">
          <a:xfrm flipV="1">
            <a:off x="3011953" y="5571668"/>
            <a:ext cx="1376" cy="389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4" name="Line 36"/>
          <p:cNvSpPr>
            <a:spLocks noChangeShapeType="1"/>
          </p:cNvSpPr>
          <p:nvPr/>
        </p:nvSpPr>
        <p:spPr bwMode="auto">
          <a:xfrm flipV="1">
            <a:off x="4140579" y="5571668"/>
            <a:ext cx="1376" cy="389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5" name="Line 37"/>
          <p:cNvSpPr>
            <a:spLocks noChangeShapeType="1"/>
          </p:cNvSpPr>
          <p:nvPr/>
        </p:nvSpPr>
        <p:spPr bwMode="auto">
          <a:xfrm flipV="1">
            <a:off x="5258193" y="5571668"/>
            <a:ext cx="1376" cy="389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6" name="Line 38"/>
          <p:cNvSpPr>
            <a:spLocks noChangeShapeType="1"/>
          </p:cNvSpPr>
          <p:nvPr/>
        </p:nvSpPr>
        <p:spPr bwMode="auto">
          <a:xfrm flipV="1">
            <a:off x="6388195" y="5571668"/>
            <a:ext cx="1376" cy="389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7" name="Line 39"/>
          <p:cNvSpPr>
            <a:spLocks noChangeShapeType="1"/>
          </p:cNvSpPr>
          <p:nvPr/>
        </p:nvSpPr>
        <p:spPr bwMode="auto">
          <a:xfrm flipV="1">
            <a:off x="7505810" y="5571668"/>
            <a:ext cx="1376" cy="389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18" name="Rectangle 40"/>
          <p:cNvSpPr>
            <a:spLocks noChangeArrowheads="1"/>
          </p:cNvSpPr>
          <p:nvPr/>
        </p:nvSpPr>
        <p:spPr bwMode="auto">
          <a:xfrm>
            <a:off x="1714033" y="5494938"/>
            <a:ext cx="70195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19" name="Rectangle 41"/>
          <p:cNvSpPr>
            <a:spLocks noChangeArrowheads="1"/>
          </p:cNvSpPr>
          <p:nvPr/>
        </p:nvSpPr>
        <p:spPr bwMode="auto">
          <a:xfrm>
            <a:off x="1639709" y="5147768"/>
            <a:ext cx="140390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20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0" name="Rectangle 42"/>
          <p:cNvSpPr>
            <a:spLocks noChangeArrowheads="1"/>
          </p:cNvSpPr>
          <p:nvPr/>
        </p:nvSpPr>
        <p:spPr bwMode="auto">
          <a:xfrm>
            <a:off x="1639709" y="4810661"/>
            <a:ext cx="140390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40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1" name="Rectangle 43"/>
          <p:cNvSpPr>
            <a:spLocks noChangeArrowheads="1"/>
          </p:cNvSpPr>
          <p:nvPr/>
        </p:nvSpPr>
        <p:spPr bwMode="auto">
          <a:xfrm>
            <a:off x="1639709" y="4463491"/>
            <a:ext cx="140390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60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2" name="Rectangle 44"/>
          <p:cNvSpPr>
            <a:spLocks noChangeArrowheads="1"/>
          </p:cNvSpPr>
          <p:nvPr/>
        </p:nvSpPr>
        <p:spPr bwMode="auto">
          <a:xfrm>
            <a:off x="1639709" y="4116321"/>
            <a:ext cx="140390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80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3" name="Rectangle 45"/>
          <p:cNvSpPr>
            <a:spLocks noChangeArrowheads="1"/>
          </p:cNvSpPr>
          <p:nvPr/>
        </p:nvSpPr>
        <p:spPr bwMode="auto">
          <a:xfrm>
            <a:off x="1566761" y="3777956"/>
            <a:ext cx="210585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100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4" name="Rectangle 46"/>
          <p:cNvSpPr>
            <a:spLocks noChangeArrowheads="1"/>
          </p:cNvSpPr>
          <p:nvPr/>
        </p:nvSpPr>
        <p:spPr bwMode="auto">
          <a:xfrm>
            <a:off x="1566761" y="3430786"/>
            <a:ext cx="210585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120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5" name="Rectangle 47"/>
          <p:cNvSpPr>
            <a:spLocks noChangeArrowheads="1"/>
          </p:cNvSpPr>
          <p:nvPr/>
        </p:nvSpPr>
        <p:spPr bwMode="auto">
          <a:xfrm>
            <a:off x="1566761" y="3083616"/>
            <a:ext cx="210585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140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6" name="Rectangle 48"/>
          <p:cNvSpPr>
            <a:spLocks noChangeArrowheads="1"/>
          </p:cNvSpPr>
          <p:nvPr/>
        </p:nvSpPr>
        <p:spPr bwMode="auto">
          <a:xfrm>
            <a:off x="1566761" y="2746509"/>
            <a:ext cx="210585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160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7" name="Rectangle 49"/>
          <p:cNvSpPr>
            <a:spLocks noChangeArrowheads="1"/>
          </p:cNvSpPr>
          <p:nvPr/>
        </p:nvSpPr>
        <p:spPr bwMode="auto">
          <a:xfrm>
            <a:off x="1566761" y="2399339"/>
            <a:ext cx="210585" cy="1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180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8" name="Rectangle 50"/>
          <p:cNvSpPr>
            <a:spLocks noChangeArrowheads="1"/>
          </p:cNvSpPr>
          <p:nvPr/>
        </p:nvSpPr>
        <p:spPr bwMode="auto">
          <a:xfrm>
            <a:off x="2009953" y="5678586"/>
            <a:ext cx="91095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Convencional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29" name="Rectangle 51"/>
          <p:cNvSpPr>
            <a:spLocks noChangeArrowheads="1"/>
          </p:cNvSpPr>
          <p:nvPr/>
        </p:nvSpPr>
        <p:spPr bwMode="auto">
          <a:xfrm>
            <a:off x="3328519" y="5678586"/>
            <a:ext cx="5975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Orgánica</a:t>
            </a:r>
            <a:endParaRPr lang="es-MX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30" name="Rectangle 52"/>
          <p:cNvSpPr>
            <a:spLocks noChangeArrowheads="1"/>
          </p:cNvSpPr>
          <p:nvPr/>
        </p:nvSpPr>
        <p:spPr bwMode="auto">
          <a:xfrm>
            <a:off x="5394454" y="5678586"/>
            <a:ext cx="91095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Convencional</a:t>
            </a:r>
            <a:endParaRPr lang="es-MX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31" name="Rectangle 53"/>
          <p:cNvSpPr>
            <a:spLocks noChangeArrowheads="1"/>
          </p:cNvSpPr>
          <p:nvPr/>
        </p:nvSpPr>
        <p:spPr bwMode="auto">
          <a:xfrm>
            <a:off x="6693750" y="5678586"/>
            <a:ext cx="5975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Orgánica</a:t>
            </a:r>
            <a:endParaRPr lang="es-MX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32" name="Rectangle 54"/>
          <p:cNvSpPr>
            <a:spLocks noChangeArrowheads="1"/>
          </p:cNvSpPr>
          <p:nvPr/>
        </p:nvSpPr>
        <p:spPr bwMode="auto">
          <a:xfrm rot="16200000">
            <a:off x="436493" y="4033679"/>
            <a:ext cx="1981133" cy="16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Urinary Pesticide Metabolites (</a:t>
            </a:r>
            <a:r>
              <a:rPr lang="en-US" sz="1300" dirty="0" err="1">
                <a:solidFill>
                  <a:srgbClr val="000000"/>
                </a:solidFill>
                <a:latin typeface="Calibri"/>
              </a:rPr>
              <a:t>nmol</a:t>
            </a:r>
            <a:r>
              <a:rPr lang="en-US" sz="1300" dirty="0">
                <a:solidFill>
                  <a:srgbClr val="000000"/>
                </a:solidFill>
                <a:latin typeface="Calibri"/>
              </a:rPr>
              <a:t>/L)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1033" name="Text Box 55"/>
          <p:cNvSpPr txBox="1">
            <a:spLocks noChangeArrowheads="1"/>
          </p:cNvSpPr>
          <p:nvPr/>
        </p:nvSpPr>
        <p:spPr bwMode="auto">
          <a:xfrm>
            <a:off x="2616934" y="5898712"/>
            <a:ext cx="744618" cy="2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Salinas</a:t>
            </a:r>
          </a:p>
        </p:txBody>
      </p:sp>
      <p:sp>
        <p:nvSpPr>
          <p:cNvPr id="511034" name="Text Box 56"/>
          <p:cNvSpPr txBox="1">
            <a:spLocks noChangeArrowheads="1"/>
          </p:cNvSpPr>
          <p:nvPr/>
        </p:nvSpPr>
        <p:spPr bwMode="auto">
          <a:xfrm>
            <a:off x="5973907" y="5912548"/>
            <a:ext cx="820318" cy="2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Oakland</a:t>
            </a:r>
          </a:p>
        </p:txBody>
      </p:sp>
      <p:sp>
        <p:nvSpPr>
          <p:cNvPr id="511035" name="Line 57"/>
          <p:cNvSpPr>
            <a:spLocks noChangeShapeType="1"/>
          </p:cNvSpPr>
          <p:nvPr/>
        </p:nvSpPr>
        <p:spPr bwMode="auto">
          <a:xfrm>
            <a:off x="2432500" y="2530157"/>
            <a:ext cx="11162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36" name="Line 58"/>
          <p:cNvSpPr>
            <a:spLocks noChangeShapeType="1"/>
          </p:cNvSpPr>
          <p:nvPr/>
        </p:nvSpPr>
        <p:spPr bwMode="auto">
          <a:xfrm>
            <a:off x="3539104" y="2532672"/>
            <a:ext cx="0" cy="13408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37" name="Line 59"/>
          <p:cNvSpPr>
            <a:spLocks noChangeShapeType="1"/>
          </p:cNvSpPr>
          <p:nvPr/>
        </p:nvSpPr>
        <p:spPr bwMode="auto">
          <a:xfrm>
            <a:off x="2442135" y="2523867"/>
            <a:ext cx="0" cy="8427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38" name="Line 60"/>
          <p:cNvSpPr>
            <a:spLocks noChangeShapeType="1"/>
          </p:cNvSpPr>
          <p:nvPr/>
        </p:nvSpPr>
        <p:spPr bwMode="auto">
          <a:xfrm>
            <a:off x="5829388" y="3628270"/>
            <a:ext cx="11162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39" name="Line 61"/>
          <p:cNvSpPr>
            <a:spLocks noChangeShapeType="1"/>
          </p:cNvSpPr>
          <p:nvPr/>
        </p:nvSpPr>
        <p:spPr bwMode="auto">
          <a:xfrm>
            <a:off x="6935992" y="3630786"/>
            <a:ext cx="0" cy="5823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11040" name="Line 62"/>
          <p:cNvSpPr>
            <a:spLocks noChangeShapeType="1"/>
          </p:cNvSpPr>
          <p:nvPr/>
        </p:nvSpPr>
        <p:spPr bwMode="auto">
          <a:xfrm>
            <a:off x="5839023" y="3621981"/>
            <a:ext cx="0" cy="8427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600200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2F2B20"/>
                </a:solidFill>
                <a:latin typeface="Calibri" charset="0"/>
              </a:rPr>
              <a:t>La comida es una fuente importante de exposición a </a:t>
            </a:r>
            <a:r>
              <a:rPr lang="es-ES" sz="2400" i="1" dirty="0" smtClean="0">
                <a:solidFill>
                  <a:srgbClr val="2F2B20"/>
                </a:solidFill>
                <a:latin typeface="Calibri" charset="0"/>
              </a:rPr>
              <a:t>pesticidas 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778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035" grpId="0" animBg="1"/>
      <p:bldP spid="511036" grpId="0" animBg="1"/>
      <p:bldP spid="511037" grpId="0" animBg="1"/>
      <p:bldP spid="511038" grpId="0" animBg="1"/>
      <p:bldP spid="511039" grpId="0" animBg="1"/>
      <p:bldP spid="511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609600"/>
            <a:ext cx="8686800" cy="782578"/>
          </a:xfrm>
        </p:spPr>
        <p:txBody>
          <a:bodyPr/>
          <a:lstStyle/>
          <a:p>
            <a:r>
              <a:rPr lang="es-MX" dirty="0" smtClean="0">
                <a:solidFill>
                  <a:srgbClr val="2F2B20"/>
                </a:solidFill>
                <a:latin typeface="Calibri" charset="0"/>
              </a:rPr>
              <a:t>Área Agrícola vs Área Urbana</a:t>
            </a:r>
            <a:endParaRPr lang="es-MX" sz="3200" b="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600200"/>
            <a:ext cx="75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solidFill>
                  <a:srgbClr val="2F2B20"/>
                </a:solidFill>
                <a:latin typeface="Calibri" charset="0"/>
              </a:rPr>
              <a:t>Vivir cerca de la agricultura también es </a:t>
            </a:r>
            <a:r>
              <a:rPr lang="es-ES" sz="2800" i="1" dirty="0" smtClean="0">
                <a:solidFill>
                  <a:srgbClr val="2F2B20"/>
                </a:solidFill>
                <a:latin typeface="Calibri" charset="0"/>
              </a:rPr>
              <a:t>importante</a:t>
            </a:r>
            <a:endParaRPr lang="en-US" sz="2800" dirty="0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962951" y="2157676"/>
            <a:ext cx="6667335" cy="426011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AutoShape 7"/>
          <p:cNvSpPr>
            <a:spLocks noChangeAspect="1" noChangeArrowheads="1" noTextEdit="1"/>
          </p:cNvSpPr>
          <p:nvPr/>
        </p:nvSpPr>
        <p:spPr bwMode="auto">
          <a:xfrm>
            <a:off x="908500" y="2133600"/>
            <a:ext cx="6787700" cy="40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1688004" y="2399773"/>
            <a:ext cx="5843412" cy="329172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1688004" y="5322329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>
            <a:off x="1688004" y="4963865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6" name="Line 11"/>
          <p:cNvSpPr>
            <a:spLocks noChangeShapeType="1"/>
          </p:cNvSpPr>
          <p:nvPr/>
        </p:nvSpPr>
        <p:spPr bwMode="auto">
          <a:xfrm>
            <a:off x="1688004" y="4594700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>
            <a:off x="1688004" y="4225535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8" name="Line 13"/>
          <p:cNvSpPr>
            <a:spLocks noChangeShapeType="1"/>
          </p:cNvSpPr>
          <p:nvPr/>
        </p:nvSpPr>
        <p:spPr bwMode="auto">
          <a:xfrm>
            <a:off x="1688004" y="3867070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>
            <a:off x="1688004" y="3497905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>
            <a:off x="1688004" y="3128740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>
            <a:off x="1688004" y="2768938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1688004" y="2399773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3" name="Rectangle 18"/>
          <p:cNvSpPr>
            <a:spLocks noChangeArrowheads="1"/>
          </p:cNvSpPr>
          <p:nvPr/>
        </p:nvSpPr>
        <p:spPr bwMode="auto">
          <a:xfrm>
            <a:off x="5390646" y="3774779"/>
            <a:ext cx="790967" cy="1916715"/>
          </a:xfrm>
          <a:prstGeom prst="rect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3037806" y="3967387"/>
            <a:ext cx="790967" cy="1722770"/>
          </a:xfrm>
          <a:prstGeom prst="rect">
            <a:avLst/>
          </a:prstGeom>
          <a:solidFill>
            <a:srgbClr val="66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Line 20"/>
          <p:cNvSpPr>
            <a:spLocks noChangeShapeType="1"/>
          </p:cNvSpPr>
          <p:nvPr/>
        </p:nvSpPr>
        <p:spPr bwMode="auto">
          <a:xfrm>
            <a:off x="1688004" y="2399773"/>
            <a:ext cx="1433" cy="329172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>
            <a:off x="1645016" y="5691494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7" name="Line 22"/>
          <p:cNvSpPr>
            <a:spLocks noChangeShapeType="1"/>
          </p:cNvSpPr>
          <p:nvPr/>
        </p:nvSpPr>
        <p:spPr bwMode="auto">
          <a:xfrm>
            <a:off x="1645016" y="5322329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1645016" y="4963865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>
            <a:off x="1645016" y="4594700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>
            <a:off x="1645016" y="4225535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>
            <a:off x="1645016" y="3867070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>
            <a:off x="1645016" y="3497905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>
            <a:off x="1645016" y="3128740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>
            <a:off x="1645016" y="2768938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5" name="Line 30"/>
          <p:cNvSpPr>
            <a:spLocks noChangeShapeType="1"/>
          </p:cNvSpPr>
          <p:nvPr/>
        </p:nvSpPr>
        <p:spPr bwMode="auto">
          <a:xfrm>
            <a:off x="1645016" y="2399773"/>
            <a:ext cx="42987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1688004" y="5691494"/>
            <a:ext cx="5843412" cy="1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7" name="Line 32"/>
          <p:cNvSpPr>
            <a:spLocks noChangeShapeType="1"/>
          </p:cNvSpPr>
          <p:nvPr/>
        </p:nvSpPr>
        <p:spPr bwMode="auto">
          <a:xfrm flipV="1">
            <a:off x="1688004" y="5691494"/>
            <a:ext cx="1433" cy="414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 flipV="1">
            <a:off x="2852960" y="5691494"/>
            <a:ext cx="1433" cy="414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9" name="Line 34"/>
          <p:cNvSpPr>
            <a:spLocks noChangeShapeType="1"/>
          </p:cNvSpPr>
          <p:nvPr/>
        </p:nvSpPr>
        <p:spPr bwMode="auto">
          <a:xfrm flipV="1">
            <a:off x="4027948" y="5691494"/>
            <a:ext cx="1433" cy="414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flipV="1">
            <a:off x="5191471" y="5691494"/>
            <a:ext cx="1433" cy="414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1" name="Line 36"/>
          <p:cNvSpPr>
            <a:spLocks noChangeShapeType="1"/>
          </p:cNvSpPr>
          <p:nvPr/>
        </p:nvSpPr>
        <p:spPr bwMode="auto">
          <a:xfrm flipV="1">
            <a:off x="6367891" y="5691494"/>
            <a:ext cx="1433" cy="414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" name="Line 37"/>
          <p:cNvSpPr>
            <a:spLocks noChangeShapeType="1"/>
          </p:cNvSpPr>
          <p:nvPr/>
        </p:nvSpPr>
        <p:spPr bwMode="auto">
          <a:xfrm flipV="1">
            <a:off x="7531415" y="5691494"/>
            <a:ext cx="1433" cy="4146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3" name="Rectangle 38"/>
          <p:cNvSpPr>
            <a:spLocks noChangeArrowheads="1"/>
          </p:cNvSpPr>
          <p:nvPr/>
        </p:nvSpPr>
        <p:spPr bwMode="auto">
          <a:xfrm>
            <a:off x="1501725" y="5609903"/>
            <a:ext cx="73078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1424348" y="5240738"/>
            <a:ext cx="146157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20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Rectangle 40"/>
          <p:cNvSpPr>
            <a:spLocks noChangeArrowheads="1"/>
          </p:cNvSpPr>
          <p:nvPr/>
        </p:nvSpPr>
        <p:spPr bwMode="auto">
          <a:xfrm>
            <a:off x="1424348" y="4882274"/>
            <a:ext cx="146157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40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Rectangle 41"/>
          <p:cNvSpPr>
            <a:spLocks noChangeArrowheads="1"/>
          </p:cNvSpPr>
          <p:nvPr/>
        </p:nvSpPr>
        <p:spPr bwMode="auto">
          <a:xfrm>
            <a:off x="1424348" y="4513109"/>
            <a:ext cx="146157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60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Rectangle 42"/>
          <p:cNvSpPr>
            <a:spLocks noChangeArrowheads="1"/>
          </p:cNvSpPr>
          <p:nvPr/>
        </p:nvSpPr>
        <p:spPr bwMode="auto">
          <a:xfrm>
            <a:off x="1424348" y="4143944"/>
            <a:ext cx="146157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80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1348404" y="3784142"/>
            <a:ext cx="219235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100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Rectangle 44"/>
          <p:cNvSpPr>
            <a:spLocks noChangeArrowheads="1"/>
          </p:cNvSpPr>
          <p:nvPr/>
        </p:nvSpPr>
        <p:spPr bwMode="auto">
          <a:xfrm>
            <a:off x="1348404" y="3414977"/>
            <a:ext cx="219235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120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Rectangle 45"/>
          <p:cNvSpPr>
            <a:spLocks noChangeArrowheads="1"/>
          </p:cNvSpPr>
          <p:nvPr/>
        </p:nvSpPr>
        <p:spPr bwMode="auto">
          <a:xfrm>
            <a:off x="1348404" y="3045812"/>
            <a:ext cx="219235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140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Rectangle 46"/>
          <p:cNvSpPr>
            <a:spLocks noChangeArrowheads="1"/>
          </p:cNvSpPr>
          <p:nvPr/>
        </p:nvSpPr>
        <p:spPr bwMode="auto">
          <a:xfrm>
            <a:off x="1348404" y="2687347"/>
            <a:ext cx="219235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160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Rectangle 47"/>
          <p:cNvSpPr>
            <a:spLocks noChangeArrowheads="1"/>
          </p:cNvSpPr>
          <p:nvPr/>
        </p:nvSpPr>
        <p:spPr bwMode="auto">
          <a:xfrm>
            <a:off x="1348404" y="2318182"/>
            <a:ext cx="219235" cy="1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180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Rectangle 48"/>
          <p:cNvSpPr>
            <a:spLocks noChangeArrowheads="1"/>
          </p:cNvSpPr>
          <p:nvPr/>
        </p:nvSpPr>
        <p:spPr bwMode="auto">
          <a:xfrm>
            <a:off x="1809801" y="5805186"/>
            <a:ext cx="91095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Convencional</a:t>
            </a:r>
            <a:endParaRPr lang="es-MX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Rectangle 49"/>
          <p:cNvSpPr>
            <a:spLocks noChangeArrowheads="1"/>
          </p:cNvSpPr>
          <p:nvPr/>
        </p:nvSpPr>
        <p:spPr bwMode="auto">
          <a:xfrm>
            <a:off x="3182530" y="5805186"/>
            <a:ext cx="5975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Orgánica</a:t>
            </a:r>
            <a:endParaRPr lang="es-MX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Rectangle 50"/>
          <p:cNvSpPr>
            <a:spLocks noChangeArrowheads="1"/>
          </p:cNvSpPr>
          <p:nvPr/>
        </p:nvSpPr>
        <p:spPr bwMode="auto">
          <a:xfrm>
            <a:off x="5333330" y="5805186"/>
            <a:ext cx="91095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Convencional</a:t>
            </a:r>
            <a:endParaRPr lang="es-MX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Rectangle 51"/>
          <p:cNvSpPr>
            <a:spLocks noChangeArrowheads="1"/>
          </p:cNvSpPr>
          <p:nvPr/>
        </p:nvSpPr>
        <p:spPr bwMode="auto">
          <a:xfrm>
            <a:off x="6685998" y="5805186"/>
            <a:ext cx="5975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300" dirty="0" smtClean="0">
                <a:solidFill>
                  <a:srgbClr val="000000"/>
                </a:solidFill>
                <a:latin typeface="Calibri"/>
              </a:rPr>
              <a:t>Orgánica</a:t>
            </a:r>
            <a:endParaRPr lang="es-MX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Rectangle 52"/>
          <p:cNvSpPr>
            <a:spLocks noChangeArrowheads="1"/>
          </p:cNvSpPr>
          <p:nvPr/>
        </p:nvSpPr>
        <p:spPr bwMode="auto">
          <a:xfrm rot="16200000">
            <a:off x="148206" y="4057922"/>
            <a:ext cx="2106648" cy="17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alibri"/>
              </a:rPr>
              <a:t>Urinary Pesticide Metabolites (</a:t>
            </a:r>
            <a:r>
              <a:rPr lang="en-US" sz="1300" dirty="0" err="1">
                <a:solidFill>
                  <a:srgbClr val="000000"/>
                </a:solidFill>
                <a:latin typeface="Calibri"/>
              </a:rPr>
              <a:t>nmol</a:t>
            </a:r>
            <a:r>
              <a:rPr lang="en-US" sz="1300" dirty="0">
                <a:solidFill>
                  <a:srgbClr val="000000"/>
                </a:solidFill>
                <a:latin typeface="Calibri"/>
              </a:rPr>
              <a:t>/L)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53"/>
          <p:cNvSpPr txBox="1">
            <a:spLocks noChangeArrowheads="1"/>
          </p:cNvSpPr>
          <p:nvPr/>
        </p:nvSpPr>
        <p:spPr bwMode="auto">
          <a:xfrm>
            <a:off x="2441715" y="6039258"/>
            <a:ext cx="775205" cy="2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Salinas</a:t>
            </a:r>
          </a:p>
        </p:txBody>
      </p:sp>
      <p:sp>
        <p:nvSpPr>
          <p:cNvPr id="119" name="Text Box 54"/>
          <p:cNvSpPr txBox="1">
            <a:spLocks noChangeArrowheads="1"/>
          </p:cNvSpPr>
          <p:nvPr/>
        </p:nvSpPr>
        <p:spPr bwMode="auto">
          <a:xfrm>
            <a:off x="5936585" y="6053971"/>
            <a:ext cx="854015" cy="2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Oakland</a:t>
            </a:r>
          </a:p>
        </p:txBody>
      </p:sp>
      <p:sp>
        <p:nvSpPr>
          <p:cNvPr id="120" name="Line 55"/>
          <p:cNvSpPr>
            <a:spLocks noChangeShapeType="1"/>
          </p:cNvSpPr>
          <p:nvPr/>
        </p:nvSpPr>
        <p:spPr bwMode="auto">
          <a:xfrm flipH="1" flipV="1">
            <a:off x="2629426" y="3337399"/>
            <a:ext cx="21494" cy="140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1" name="Line 56"/>
          <p:cNvSpPr>
            <a:spLocks noChangeShapeType="1"/>
          </p:cNvSpPr>
          <p:nvPr/>
        </p:nvSpPr>
        <p:spPr bwMode="auto">
          <a:xfrm>
            <a:off x="5763203" y="2537541"/>
            <a:ext cx="20061" cy="122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" name="Line 57"/>
          <p:cNvSpPr>
            <a:spLocks noChangeShapeType="1"/>
          </p:cNvSpPr>
          <p:nvPr/>
        </p:nvSpPr>
        <p:spPr bwMode="auto">
          <a:xfrm flipH="1" flipV="1">
            <a:off x="3426125" y="3570133"/>
            <a:ext cx="10030" cy="39056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3" name="Line 58"/>
          <p:cNvSpPr>
            <a:spLocks noChangeShapeType="1"/>
          </p:cNvSpPr>
          <p:nvPr/>
        </p:nvSpPr>
        <p:spPr bwMode="auto">
          <a:xfrm>
            <a:off x="6952519" y="3571471"/>
            <a:ext cx="10030" cy="7811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4" name="Rectangle 59"/>
          <p:cNvSpPr>
            <a:spLocks noChangeArrowheads="1"/>
          </p:cNvSpPr>
          <p:nvPr/>
        </p:nvSpPr>
        <p:spPr bwMode="auto">
          <a:xfrm>
            <a:off x="6554170" y="4287062"/>
            <a:ext cx="779504" cy="1404432"/>
          </a:xfrm>
          <a:prstGeom prst="rect">
            <a:avLst/>
          </a:prstGeom>
          <a:solidFill>
            <a:srgbClr val="6600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3434722" y="3578159"/>
            <a:ext cx="35321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6" name="Line 61"/>
          <p:cNvSpPr>
            <a:spLocks noChangeShapeType="1"/>
          </p:cNvSpPr>
          <p:nvPr/>
        </p:nvSpPr>
        <p:spPr bwMode="auto">
          <a:xfrm>
            <a:off x="2238242" y="2532191"/>
            <a:ext cx="353212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7" name="Line 62"/>
          <p:cNvSpPr>
            <a:spLocks noChangeShapeType="1"/>
          </p:cNvSpPr>
          <p:nvPr/>
        </p:nvSpPr>
        <p:spPr bwMode="auto">
          <a:xfrm>
            <a:off x="2242540" y="2514803"/>
            <a:ext cx="0" cy="896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8" name="Rectangle 63"/>
          <p:cNvSpPr>
            <a:spLocks noChangeArrowheads="1"/>
          </p:cNvSpPr>
          <p:nvPr/>
        </p:nvSpPr>
        <p:spPr bwMode="auto">
          <a:xfrm>
            <a:off x="1875715" y="2584356"/>
            <a:ext cx="779504" cy="3107138"/>
          </a:xfrm>
          <a:prstGeom prst="rect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086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52" y="572869"/>
            <a:ext cx="874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alibri"/>
              </a:rPr>
              <a:t>Los pesticidas organofosforados y el Asma</a:t>
            </a:r>
            <a:endParaRPr lang="es-MX" sz="3600" dirty="0">
              <a:latin typeface="Calibri"/>
            </a:endParaRPr>
          </a:p>
        </p:txBody>
      </p:sp>
      <p:sp>
        <p:nvSpPr>
          <p:cNvPr id="3" name="AutoShape 2" descr="data:image/jpeg;base64,/9j/4AAQSkZJRgABAQAAAQABAAD/2wCEAAkGBhISEBUUEhQWFRIUFRQXEhQYFBQXFxQXFxQXFBUXFxUYHCYeGBkjGhUUHy8gIycpLCwsFR4xNTAqNSYrLCkBCQoKDgwOGA8PGiwkHiQpLCwvLyktLCwqLCwsLC8qLCwsLC0uLCwsLC4sKSwsKSkpLywsLCwpLCwsLCwsLSwpLP/AABEIAOEA4QMBIgACEQEDEQH/xAAcAAEAAQUBAQAAAAAAAAAAAAAABAIDBQYHAQj/xABNEAABAwEEBgYFBwoFAQkAAAABAAIDEQQSITEFBkFRYXEHEyKBkbEyUqHB0SMzQmJyksIUFUNTgqKy0uHwCCSDk6MWF0RUY2RzdMPx/8QAGgEBAAMBAQEAAAAAAAAAAAAAAAEEBQMCBv/EADIRAAIBAgQDBQgBBQAAAAAAAAABAgMRBBIhMRNBUQVScYGRFCIjMmGhsfDRMzRCU8H/2gAMAwEAAhEDEQA/AOhIiLUMMIiIAiIgCIiAIiIAiIgCIiAIiIAiIgCIiAIqJZWtaXOIa1oq5xIAA3knABaDrB0yWWEltnabQ4fSrcjHJxFXdwpxXmUlHc9xhKWyOgouF2vpl0g49jqYxubHe9ryVI0X002xjh17I5WbQG9W7uIw8QuXGidvZpnbEWE1d1xsttaDDIL9O1E6jZG76t28xULNrsmnscGmnZhERSeQiIgCIiAIiIAiIgCIiAIiIAiIgCIiAIiIAiKPbrc2Jhc6u4AYuc45NaN58BQkkAEqCT22W2OJhfK9rGNzc5waB3lc/wBP9NFnjq2ysMzvXdVkfd9J3gOa0LX3WZ1stN4msTOy1jXucxp20dQNJO1zRjsJFCsWySItaC0NvjA0GBBoRUg/2VVnWe0S9TwyteRkNK6y2vSJ/wAxLSMHCJousqNzNtN7qnFYO3QMbQNJOdSTtGyirjjaH0DnMeD9KhHiNhXlpsElSaYDca4cNvcq7berLaSSsiGiIhJ7HIWkFpIINQQaEHeCMl2vov1+Nqb+TWh1bQwVY85zMGdd727d4x2FcTV2yWt8UjZI3Fr2EOY4YEEZEL3Cbi7nOpTU1Y+qUXN9VumOGW7HbG9VJgOtGMTjvcM4/aOIXR2uBAINQRUEYgg4gg7Qr0ZKWxlzhKDsz1ERejwEREAREQBERAEREAREQBERAEREAREQBc+6ZdJmOyRRtwfM9za7mBvbHfea3kXDaugrROlDQL7SbLcFSx7u4PdE0k8BQE8AuVV2gztQV6iNU1O1PZOxxlbWEAtAyLnkYmvCta76blrmtOqctiJDgX2cmsUoGR3O3HhtzG5dmsNibFG2NnosAA47yeJNT3q7LE1zS1wDmkUc0gEEbiDmsPjvNfkfQcJZbHzq+zSdWHlrurqWtfQ3ajMB2VeCm2HSYawh+bfR3nguxWXVKOFzvyc3I5PnbO4dZC/k04sPEEjgsXpfo4s7ox1TKFocCAReLS8vBa44X2lxArgW9kkYOHVYiJydFnHnGpqi3XWLUuSKyX3MF6CnyrRQSwuNB1jD2mysJAxGLTmbq0pd4yUloc5Ra3CIjRivR5C610Qa3HCxSkmoLrM47AMXxd1C4d/Bc4sdjrQkUcxxa8bxT4FZLQFbPa7PJXBlpiIP1XODXA9y9Qlllc51YZotH0Siq6pFomSYVuuNgP8A3uz/AO8z4q43WmxHK12f/fiHm5cbd0TWwfTi8ZB+BWXdFts9aH77v5VxvV7p3tQ7525usNlOVpgO6k8X8yut0tAcpoj/AKjPiuEO6MLb/wCUf9T4tVt3RrbvUjP+oz3pep3Rlo99H0A22xnKRh5Pb8VWJ2+s3xC+eD0c2/8AUtP+rF73Kg6gW8foD3Pi/mUZ6ndZPDpd9fb+T6MDgqg07j4FfN51K0gP0Enc5vucqTqnpEfoZu4/ApxJ91jhU++v3zPpK6dx8F5RfN/5m0k3Hq7UKbus9xVE/wCcYWlzza42ilXEztbjgKurTNRxWt4kqhF7SR9JouUdDGsVolnmglkfJGITK2+4uLHNkjZgXVIBDzUZVAK6uukJ51c5VafDdgiIuhyCIiAKJpFoug7QcO/PyHgpawOtlktD2MME/U3Sb9YmSB1aXfSypQ5etwXDEf0peBYwyvVj4lSLD6D0hI682WWCW7Sj4jQ8nsqQOYPcspaZrjHOuuddBN1oq51BWjRtK+dPo7lxFrjdZrU70dHT02F0kTD3tOSyWj9LmQhskE0Lzse2808pWVb4kFS4tEKSZK0hY2zRPid6MjHMPC8CK+1fPdvsL4ZXRyCj2Ehw5bRvBzBX0Wud9KurbngWtmIY0MmG5t7sOHe6h7uK70J2dupzrRurnMUVcABcAciaHvwVctlIfczOzjhVXioSXaUNy6PSo3tcRn7AFI0S59omihGL5Jow07gXCvhn4rE3MK8/ZT4rdeh+w9ZpNrjlFHI/voIx/GpirtI8zlli2d964IrSLSMY2A2Z272hUmzO9XyUm129kQBeaVNBgT5KONPQfrB4OHuWak+SNwtOse9g+6PgrbtHs2xt+4PgprdLwH9I3xp5q43SERykZ95vxU+8jzlT5GKdoyLbGz7oVB0RB+rb4LONtLDk5p7wqsDuTPJc2eeFB8l6GvHQcH6seLviqDq/B6n7zvitk6sbh4Lwwt3DwU8WfV+p54FPur0RrJ1bg3O+8VpXS9oaOLRUrm3q34QKkUxkFdnBdZ/J27lyv/EFPc0exjcA+eKo5Nld5tCnizatc88ClFpqKNI6Cof8xanboGN+9M0/gXYVyroIi7Nsd/8AHb49a73LqqsUPlKuJ+fyCIi7lUIiIAoWl3UiI3kD3+5TVB0w2sXIj4e9V8TfhSt0LGGtxY36mD0Bq81glbZo2NMl10gFL5DCaXRnQEuy3qclhlMZD24OFDXE5cBszrzKyOm2R3w5hFZAXPaCCGmuYIwocSFgWvHMfRXs7GsayWe0uZGbJIWPaXXxSNzXg0ukh42UcMD9KuxZaGIthjvvDprg6660tYH0xuE4kd3wRFGbSxNtbhRdKWMTQSRnKSN7fFpA9tFKQ8M9igk+bgDWm2uW2q2VmpttfGyVsEl4UqCA0kAkg3XEGuS6loHVuGyRABrTLnJLdF5zjmQTiG1yCy7GDPPirUsTraKK8aHU4FpaLqqxkUfecXAihaCahpBy2eC690QatdRZDaHj5S00I+rEPQ+8au5XVB03qiy26WgBb8m2HrLTT6TWvLY2k73Grd9Ady6W1oAAAoAKADAADIAblpYVZlnZmYuWV5EeoiK6ZxntLMBpUA0DiAW3scNiwpaNsbP9uVvkCs7bcXgcPifwqG17rpJBqKU7MoGNa/oz7KrMu0bhiyItsbPvvH8TQrgsDCK9S6h3SA+bgsoKl4aNoBPapSoqcCwVpzVVjYZASCAAaZhwJ7jy8VOaXUGI/Nsf6uUeB8iVd/MTNhcO8fBZeWylorUYcCrSnPLqDG/mbdI8d69GjZBlO8d7v5lkETiSBBbZZw4Hr3EAioxxFRhiVzv/ABGzfI2du+Unwjd/MupjMfab/EFx7/EdN27K3jMfBsQ/EmZvc8S5eJT0Gw0sdpd608Y+5ET/APYukLQ+haKmjHH1rTL+7HEFvit0fkRnYh/EYREXYrhEVMkgaKnJQ3ZXZKTbsipWbZFejcN4NOeYVpukm417IG0rJ6OsZmaHMIuHJy5Z4VINp6bHZU5wqJW13NLm0cyZt2QEtBvCjnNIcKgEFpBBxPipkEAaAKk0AFXGpNNpO07ytuOpUNPSeHY9oEeVKUWC0noiSA0di0+i8ZHgRsPBfPypSgtdj6KM4yehCREXg9hEXjm1QFp0bq1w/ooeldMxWSK/K7M0YwYvkdsaxu0rJxwl3ZBoTWjiK0wzphWm5V6O1VgieJXAy2gfp5TfePs/RjHBoFFZw2FdXXkVMTilR05lvVSxSNidNO27PaCHvZ+qYBSKL9lpJP1nuWcRFvRiopRRgzk5ycmERF6PBsNpFZKfV4bn71bhslIqOjLu1W4BG0jj2SBxV4/PcgP4T8QpiyzcLMDAe1RzSRiCTsywBI8F7BZw2tC419ZxdTlXJXUQFi2HsHm3+IKCptuPZHMfFQkAREQFTPSb9oedfcuH/wCImatss7d0ch8XNH4F3GH028/cSuAdP01dJsHqwD2yyfBSjy1qjc+iaG7oiH60k7v+S5+Bbetc6OYruibIN8bnfemkd71sav0vkRl1/wCowolqttMG57TuV21TXW8TgFhZX554YmgrQceCpYvEOFoQ3ZbweHjNOpPZFb5CcSTzrUe1UlxGZqFFsOlGyOcwgteBW6aYtyvNIzHkpIwwOWzluWTOMoyanv8AU2KcoyinDb6FbIscNqk6qaY6i0mJx+SkcRTY12TT35Hu3LEW21SNj+TreLg1rg29jWuAOFaA4nAKN+TSF9KEuzPCuNSdi1ezIwcZ55JK3N/fy6mN2tUnCVNwTbT6fbzOty2wDLHjsWsaZ0614Mbe0drvojHZvKiaRtTpYwHbKE0OBNMeaxrWAZLPniYz0pu6NKjFSWZnqIvHOAzXAtHqAqyHXj9Ue1XlAJFhPbHf5LKLCNdQgjYsxFKHCoWvgJrK4c9zH7QpvMp8titERaZlhERAbHH88e/+FimLD2tji40JFHHEXTXAesqHOkAF0kHbUOoe5rsFlm4ZtFhobVIPSdTle9ocFfbbT6w/d9yAkW44N5+4/FRFXJKXUrTDcP6qhAEREBcs/pt5n+Er5x6b5r2l3j1Y4x43nfiX0fZR2xyd7l8w9Lk17S9p4dWPCFiA7RqhFd0dYx/6WA/eYH/iWaiiLjQKHoyG5Z4W+rBA3wiYFPswz5eWNPNXm3GnddDLyqdaz6l5uhGk1eb1Mm5D4lX3Oa0XWNGOYAFO8DNeWerxRxy2V8yrlptUcLauNBsAzPIbVlN3bka8Y2SijnusGhzBO0gUob8fAZObXdmO8I3STXPaHRupTMXTV1cs6qfpm2SWuRoaB1bQaNAq7EipJ5Uw80s+jy3ANu7yTU+xdsTicNOjGpUu5bdNurt+NSjRo4ihVlCDShvrrv0V7kOwMlGEmLR6AoK7cTQnYadxO1Zpjae/iVTHCBz3qtfL4nEcV+6rIvt6Jb25sLE6yWl0FmkljALmBpAOIxe0HLgSe5ZZR9I2MTQyRnKRjm8qile449y5UKnDqRb2ur+BCbWxrOqmn32ljjJdDg4jsilMARgSd6ycgNcVoWquk/yS1Ojm7IJLH1+g8GgJ4bO8FdIc0EL6HF0ck3bZ6os0p5onkLaNCrXjG0FFh9M61wWeoJvyfq2kE/tHJvnwXGEJTdoq57bS1Zl5JA0EuIDQKkk0AG8k5LVpukNwnZHZY+tBcA6taybKMGz7R3ZUWt2nSNr0jKI2gkVqI24MaPWefee5b9qvqjHZG3jR8xHafsH1WbhxzPsVmpKngVmm7z5Jf9KlSfEWXkbTFLUbjtG74q4oSuMnIzxXnC9sxl7tZWfVbGZUwrWsCSitflA4otT27D/7F6lfgz6M251lYTWmPePJUGwt3kd9fOqkoq5rkQ2Dc7xA91FQ6wu3tPiPipyIDGmwu9UdxH9FQbOR9Fw5EnyKyqIDDUIJqXDdUU8wjXEk9oGnDhwKzKpdGDmAeYCAgWQm/jTBrvML5X6RJL+lrV/713wa1nuX1k+FrWuIABunIcF8m6THXaakHr24jxtF1AfRjoqOujZ2fDs+5U6TnuMo00NRiM9/uUlvpPcd58/78ViNJyVIHMn+/FWMRLLSfgUcPG9VfV39C+zTzgMGi+RStcOd3+qxdptJcSXO7R2/0Xi8c2uCw3Js3UkiXoeGjS87fIZ+3yVTJK1O8q/JFSMN5DwzVpooq/ak8mSgtkrvxf79zLpviSlU6v7FLZMaKpUEdoclWsZHcIiKQanrjqX+U/Kw0EwHaBwEgGWOxwyrt2rULJpy3WP5ItdQYBkjCbv2Tu5Gi62vVrYbtSVKHDqRUora/IjZ3RyWTSmkbX2WiQtOYjYWN73DZzKyWh+jSRxDrQ4Rt9RpDnnm70W+1dIXi91O2KuXLSioL6b/AL5Bq+5F0boqKzsuRMDW7aZuO9xzJ5qUiLHlJyd5O7JCIigBEqiA5dYenO0N9Jj/ANmYkfdeD5rP2Hp9b9PrB9qJjh4sIPsWH/PFgn+e0dZzvcwiJ3g0V8SFYdq/oSbJtpgO9rr7e69eqvuuM+aT8ip7PH/FteDZv9h6b7K/OSL9rrI/4hRbBYekqzSZXXfYljf7KhcXk6M7FIaQaRaD6srACOZq3yUSfoatucT4JhsLZCD+80D2pxIPeP5HCqL5ZvzSZ9ERa3Wc5lzebD7qqXFp6zuylZ3mnnRfLr9VNM2bKK0tA2xvLx/xuKsf9YaSgNHySCmyWMfjbVT8J9UR8dc0/VfyfWsc7Xei4HkQfJVr5WsvSram+kyJ/GjmnxDvcs5Yem17fSjlb9iao8HAJkpvaXqhxaq3h6M+iLSaMdyPkvk3V5vW6bh+tbmn/nvLpFm6cYnNo6SVoOYfE13tbVc46ORe0rA47HSyHmyGSTzavE4ZeafgdKdTPf3WvE+gn6XiETCXXRJiKgjj72rG2qYOdUGowod4WP04z5hm5g/C38ClgKriqrcVHzLGGoqMsy6WCqjOI5hUqqM4hZ0pOKbRclsyS+VxcC7LZwVaIsSc5Tk5Sd2ykkoqyPDmOR9y9Xm1erwSERFICIiAIiIAiIgCoLqmgy2leSuNaDaq2toF53BT1I3L1VIpsgcXeBWj2dY4cWup3GgavDT6TjGN1XD952HgvWSDKN3jS74EXnd3iqu0HbHu723fMDz5r7U8iMOp2CA3eWjxAFPEr2Cd7cYwa7ZA448q0J7sOKtvjbnI3E5AAEd13tO7/AL29X6ZYPVLu13l2I5A96Aytn1utMeDZ5SQcb5q0cy4EAcFlYekO00uv6qfhcw76GgHE+1awy/SjaBuw0LSeQxpzP8AVUGmQjxGbqXgDtxHaJ/uqA2mbTVgkH+Z0fCXHMxhoJPCjWk+Ktxap6FtLg1kdohkdk1pe7Hkb49yh6vaqSWk1jLg0YOldWgxyAcM/qjvXStH6Ks9iic6rWhorLM8gYDa5xwA4D2lAaFbOguM/M2p44Pja72tLfJYTVPVd9j0xNG8h35LBK5zgDT5WERx55EmZopzUrXTpgke7q9HudHGDjPSkklPUB+bZ+8eGS1Sz6923rHudIHulcx0pcxlXljQxt5wAJAGQyzOZKEHaNNj/MNG5n4nhSAoWlpXG3SNNLrY2Fpxr2nyA172qaFQrv3/ACLlH5QrVrtjYmOkfW4wXnUxNBnQK6o2krKJYnxnAPaWkjMVwquNk9JbHRq6J1htjJGB8Tg+N2RGzeO7dmpK5nqxb5LBbTZ5T8nI4NO68fm5BwOAPPgumOG9ZmNwns1Syd4vVP6FEojNST3KtUQDDxVapLYkIiKQEREAREQBERAUN9I8gq1RHm7mq1CAREUg408l3ptIbuFHV5kVpyA71Q1zDhHRvGpaO5uF4/3Vddt2ptjl9KIN+wS390dk94WFt/Rs1w+SmLeD2B3tFPIr7Q8nPywtPZN55G0AmnEil0I+oxkAduAOA5NOZ71sNr6PrTEPk42v4skp3kGhPgSoNj1XtLpQy5Jf2320AG01I7I8e9AYpkIcaXXMrk0BwLuZbh3f/i3nVrUImj7RUM+jFgD+0QAWjhnyWwav6pR2ejj25vWpg3gwbOefJbTZ7Ftd4fFAR7FYBQNaA1gwAAoANwC4Rr9rG+2WiWGS0dVHBNKxkJjeIuw9zA8vYXF7yBWrmilSBQLtuntaGw1ZHR0uX1Wc954eK5xpPQ8Foc580bHPcSXPpRxJzN5tCpByqfRD2tLwWPYM3MkY6grSpaDebszAW8dH+pcV9slseGSFpfBC4VwGUjxzpRppXnlTbOjuB3zb3sO40ePbQ+1bJZLLcqXG9I41kec3HZhsaMg0ZeJIg3G2aPhdOXOkDHubiKDEB7gKnbtUkaLB9GRp/vgSsTpt1LQ3iz8byrzDgOSo17KeqLdLWOjJU2j5G7KjeMfZmocuwbyPipUFue3I4bjiP6dyr0hK10T5Gt+VY0kMqB1h2NBOFXGgB3nFccqlsdLtbnNekiaPr4Wg/K3HF1NjbwuV41v0W7aM0qZLNC92DpGMrxcRQ+NCVxWz2h9qtbpJX0le8A1wDA4ho7mjCnBdQss4daoYWfNQ9lvEtYQXez+6r3j6OehCD5Znf6Ll5v8ABSk7ybNxYMAvURfNEhERSAiIgCIiAIiIC3Dt5q4rUBxKotOkYo/nJGM+09o9hKQTloiCQixv/U1k/wDERf7jfii68Cr3X6MXNiREX15AVTIyTQKuCzF3Ab/gpc88cDC5xDWjMnMndxPBAIbM1gqaVGJJyH971q+n9bq1jgNBk6TaeDNw4+Cx2ndZHzm62rYvV2u4u+GSwykgIiKQF4cl6oNq0iBg3E79g+KA2HWu1Bj4yTiWVG89oq3orTjHto4hrtxPlvWO1qdebZ3+tH+FjvxrALjUpqZ0hNxN8n0lEwVc8DvqfALTtJ2+aa32eSJx6ljxG6MmlWym49+6t12RyuiiiKfoKzF9ojGwOD3cmdo+VO8LzToqDuTOo5aGB0nq65mkpXubdjdR9KjFz2te7DYLxctm1UZW1N4B5/dp71Z1hnvWmSmwhv3Ghp9oKmamt/zNd0bvNoXnFS+DPwZzN2REXyZ6CIiAIiIAiIgCIiA1vWuyTyQ3LO4teZAHUddq2jq1O6tFq0fRvKcXTRg7aNc72mi6C/M81Strs7FTp0nGGmp0p04yV2aJ/wBmr/17f9t38yLe0Wj7dX6/ZHXgw6G2P0eNhI9q8jsFDia8Fqtm15lHpsY7iKtPvHsUq069NufJxkSH1iC0ccM+WCslQzeltNR2dtXYuPoMGZ+A4rQdKaWknfeecB6LR6LRwHvUe0Whz3FzyXOOZKtqSAiIpAVEswaKk/1Ue1W8NwGLvYOaxcspcak1KgF+1W4vwGDd2/moyIoJNhtjOusEbxi6HsvHAANPs6o8idy15ZLQmlzA81F6N2D24cRUA4E0JFDgQSOU+TQdmkN6K0Na043XU7PDtODh3jvKA19jCSAASSaAAVJJyAG0rZmgWGAk0/KZRhtuAHyaca7XAbGlUMtNlsgrGeumpQO2N7xgB9kknKoWAtVqdI8veauP9gAbANyAtLYdSW/LPO6Pzc34LXls2o7e3KfqsHtPwVTGu1CX7zBtqIi+WPQREQBERAEREAREQESTM81QrkvpFW1cwL1kjtRe4REWmWDW0RFrmcEREAVL8jyK9RAa+iIvJIREQBCiIAUREAW06j/pf2PxIipY/wDt5eX5QNqREXzB6CIiAIiIAiIgCIiAizekVQURWcD88vA60d2eIiLWL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4100" name="Picture 4" descr="http://switchboard.nrdc.org/blogs/aquintero/Boy%20with%20asthma%20inaler_iSto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/>
          <a:stretch/>
        </p:blipFill>
        <p:spPr bwMode="auto">
          <a:xfrm>
            <a:off x="460375" y="1759789"/>
            <a:ext cx="3349625" cy="4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1947036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i="1" dirty="0" smtClean="0">
                <a:latin typeface="Calibri" panose="020F0502020204030204" pitchFamily="34" charset="0"/>
              </a:rPr>
              <a:t>Queríamos saber: </a:t>
            </a:r>
          </a:p>
          <a:p>
            <a:endParaRPr lang="es-MX" sz="3200" i="1" dirty="0" smtClean="0">
              <a:latin typeface="Calibri" panose="020F0502020204030204" pitchFamily="34" charset="0"/>
            </a:endParaRPr>
          </a:p>
          <a:p>
            <a:r>
              <a:rPr lang="es-MX" sz="3200" dirty="0" smtClean="0">
                <a:latin typeface="Calibri" panose="020F0502020204030204" pitchFamily="34" charset="0"/>
              </a:rPr>
              <a:t>¿Existe un vínculo entre la exposición a pesticidas organofosforados (OP) y los síntomas de asma en el estudio CHAMACOS?</a:t>
            </a:r>
            <a:endParaRPr lang="es-MX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Calibri"/>
              </a:rPr>
              <a:t>En nuestras familias de CHAMACOS</a:t>
            </a:r>
            <a:endParaRPr lang="es-MX" sz="36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07781"/>
            <a:ext cx="79248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800" dirty="0" smtClean="0">
                <a:latin typeface="Calibri" panose="020F0502020204030204" pitchFamily="34" charset="0"/>
              </a:rPr>
              <a:t>Nos fijamos en los pesticidas OP en la orina de: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Las madres durante el embarazo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Calibri" panose="020F0502020204030204" pitchFamily="34" charset="0"/>
              </a:rPr>
              <a:t>Los niños de entre 6 meses y 5 años de edad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800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MX" sz="2800" dirty="0" smtClean="0">
                <a:latin typeface="Calibri" panose="020F0502020204030204" pitchFamily="34" charset="0"/>
              </a:rPr>
              <a:t>Le preguntamos </a:t>
            </a:r>
            <a:r>
              <a:rPr lang="es-MX" sz="2800" dirty="0" smtClean="0">
                <a:latin typeface="Calibri" panose="020F0502020204030204" pitchFamily="34" charset="0"/>
              </a:rPr>
              <a:t> a las madres acerca </a:t>
            </a:r>
            <a:r>
              <a:rPr lang="es-MX" sz="2800" dirty="0" smtClean="0">
                <a:latin typeface="Calibri" panose="020F0502020204030204" pitchFamily="34" charset="0"/>
              </a:rPr>
              <a:t>de si su </a:t>
            </a:r>
            <a:r>
              <a:rPr lang="es-MX" sz="2800" dirty="0" smtClean="0">
                <a:latin typeface="Calibri" panose="020F0502020204030204" pitchFamily="34" charset="0"/>
              </a:rPr>
              <a:t>hijo/a tubo </a:t>
            </a:r>
            <a:r>
              <a:rPr lang="es-MX" sz="2800" dirty="0" smtClean="0">
                <a:latin typeface="Calibri" panose="020F0502020204030204" pitchFamily="34" charset="0"/>
              </a:rPr>
              <a:t>síntomas de asma a los 5 y 7 años de edad</a:t>
            </a:r>
          </a:p>
          <a:p>
            <a:endParaRPr lang="es-MX" sz="1600" dirty="0" smtClean="0">
              <a:latin typeface="Calibri" panose="020F0502020204030204" pitchFamily="34" charset="0"/>
            </a:endParaRPr>
          </a:p>
          <a:p>
            <a:endParaRPr lang="es-MX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8153400" cy="3810000"/>
          </a:xfr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s-MX" sz="2800" dirty="0" smtClean="0"/>
              <a:t>Encontramos más síntomas de asma en:</a:t>
            </a:r>
          </a:p>
          <a:p>
            <a:pPr lvl="1">
              <a:spcBef>
                <a:spcPts val="3000"/>
              </a:spcBef>
            </a:pPr>
            <a:r>
              <a:rPr lang="es-MX" sz="2800" dirty="0" smtClean="0"/>
              <a:t>Los niños cuyas madres estuvieron expuestas a niveles más altos de pesticidas organofosforados durante la segunda mitad del embarazo </a:t>
            </a:r>
          </a:p>
          <a:p>
            <a:pPr lvl="1">
              <a:spcBef>
                <a:spcPts val="3000"/>
              </a:spcBef>
            </a:pPr>
            <a:r>
              <a:rPr lang="es-MX" sz="2800" dirty="0" smtClean="0"/>
              <a:t>Los niños que estuvieron expuestos a niveles más altos de pesticidas organofosforados en la infancia</a:t>
            </a:r>
            <a:endParaRPr lang="es-MX" sz="2800" dirty="0"/>
          </a:p>
        </p:txBody>
      </p:sp>
      <p:sp>
        <p:nvSpPr>
          <p:cNvPr id="49" name="Title 48"/>
          <p:cNvSpPr txBox="1">
            <a:spLocks noGrp="1"/>
          </p:cNvSpPr>
          <p:nvPr>
            <p:ph type="title"/>
          </p:nvPr>
        </p:nvSpPr>
        <p:spPr>
          <a:xfrm>
            <a:off x="228600" y="424190"/>
            <a:ext cx="84681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 smtClean="0"/>
              <a:t>Resultados de la Exposición a pesticidas OP y el Asma </a:t>
            </a:r>
            <a:endParaRPr lang="es-MX" sz="3400" dirty="0"/>
          </a:p>
        </p:txBody>
      </p:sp>
    </p:spTree>
    <p:extLst>
      <p:ext uri="{BB962C8B-B14F-4D97-AF65-F5344CB8AC3E}">
        <p14:creationId xmlns:p14="http://schemas.microsoft.com/office/powerpoint/2010/main" val="1517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ch-late-2012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ceptio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</TotalTime>
  <Words>779</Words>
  <Application>Microsoft Office PowerPoint</Application>
  <PresentationFormat>On-screen Show (4:3)</PresentationFormat>
  <Paragraphs>116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cerch-late-2012</vt:lpstr>
      <vt:lpstr>Custom Design</vt:lpstr>
      <vt:lpstr>1_Perception</vt:lpstr>
      <vt:lpstr>5_Custom Design</vt:lpstr>
      <vt:lpstr>1_Custom Design</vt:lpstr>
      <vt:lpstr>¡Bienvenidos al Foro Comunitario de CHAMACOS!</vt:lpstr>
      <vt:lpstr>Programa de Hoy</vt:lpstr>
      <vt:lpstr>PowerPoint Presentation</vt:lpstr>
      <vt:lpstr>PowerPoint Presentation</vt:lpstr>
      <vt:lpstr>Dieta orgánica vs. Convencional </vt:lpstr>
      <vt:lpstr>Área Agrícola vs Área Urbana</vt:lpstr>
      <vt:lpstr>PowerPoint Presentation</vt:lpstr>
      <vt:lpstr>PowerPoint Presentation</vt:lpstr>
      <vt:lpstr>Resultados de la Exposición a pesticidas OP y el Asma </vt:lpstr>
      <vt:lpstr>PowerPoint Presentation</vt:lpstr>
      <vt:lpstr>El manganeso en el polvo de la casa y los dientes</vt:lpstr>
      <vt:lpstr>El manganeso en los dientes y el desarrollo del cerebro</vt:lpstr>
      <vt:lpstr>Nuestras direcciones en el Futuro</vt:lpstr>
      <vt:lpstr>¡¡¡Esperamos poder ver crecer a sus hijos!!!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Engagement and the CHAMACOS Study</dc:title>
  <dc:creator>Daniel Madrigal</dc:creator>
  <cp:lastModifiedBy>Jose Camacho</cp:lastModifiedBy>
  <cp:revision>204</cp:revision>
  <cp:lastPrinted>2013-02-12T00:33:00Z</cp:lastPrinted>
  <dcterms:created xsi:type="dcterms:W3CDTF">2013-02-11T13:24:20Z</dcterms:created>
  <dcterms:modified xsi:type="dcterms:W3CDTF">2013-12-06T23:46:46Z</dcterms:modified>
</cp:coreProperties>
</file>